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9" r:id="rId3"/>
    <p:sldId id="270" r:id="rId4"/>
    <p:sldId id="271" r:id="rId5"/>
    <p:sldId id="272" r:id="rId6"/>
    <p:sldId id="273" r:id="rId7"/>
    <p:sldId id="274" r:id="rId8"/>
    <p:sldId id="276" r:id="rId9"/>
    <p:sldId id="277" r:id="rId10"/>
    <p:sldId id="279" r:id="rId11"/>
    <p:sldId id="278" r:id="rId12"/>
    <p:sldId id="268" r:id="rId13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タイトル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7" name="サブタイトル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grpSp>
        <p:nvGrpSpPr>
          <p:cNvPr id="2" name="グループ化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フリーフォーム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フリーフォーム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コネクタ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付プレースホル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27" name="スライド番号プレースホル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7" name="山形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山形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コンテンツ プレースホル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8" name="フリーフォーム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フリーフォーム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コネクタ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山形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山形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フリーフォーム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フリーフォーム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コネクタ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タイトル プレースホル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0" name="テキスト プレースホル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C6F987F-1AA6-4CFF-8411-2037CF8FDECE}" type="datetimeFigureOut">
              <a:rPr kumimoji="1" lang="ja-JP" altLang="en-US" smtClean="0"/>
              <a:pPr/>
              <a:t>2011/7/29</a:t>
            </a:fld>
            <a:endParaRPr kumimoji="1" lang="ja-JP" altLang="en-US"/>
          </a:p>
        </p:txBody>
      </p:sp>
      <p:sp>
        <p:nvSpPr>
          <p:cNvPr id="22" name="フッター プレースホル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18" name="スライド番号プレースホル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8917E04-4C4A-4F31-AA1B-ADCE9F6E1B7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1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/>
          <p:cNvSpPr>
            <a:spLocks noGrp="1"/>
          </p:cNvSpPr>
          <p:nvPr>
            <p:ph type="ctrTitle"/>
          </p:nvPr>
        </p:nvSpPr>
        <p:spPr>
          <a:xfrm>
            <a:off x="0" y="2530479"/>
            <a:ext cx="91440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ja-JP" sz="2000" b="1" dirty="0" smtClean="0">
                <a:latin typeface="Lucida Bright" pitchFamily="18" charset="0"/>
              </a:rPr>
              <a:t>International </a:t>
            </a:r>
            <a:r>
              <a:rPr lang="en-US" altLang="ja-JP" sz="2000" b="1" dirty="0">
                <a:latin typeface="Lucida Bright" pitchFamily="18" charset="0"/>
              </a:rPr>
              <a:t>Young Scholar </a:t>
            </a:r>
            <a:r>
              <a:rPr lang="en-US" altLang="ja-JP" sz="2000" b="1" dirty="0" smtClean="0">
                <a:latin typeface="Lucida Bright" pitchFamily="18" charset="0"/>
              </a:rPr>
              <a:t>Workshop:</a:t>
            </a:r>
            <a:br>
              <a:rPr lang="en-US" altLang="ja-JP" sz="2000" b="1" dirty="0" smtClean="0">
                <a:latin typeface="Lucida Bright" pitchFamily="18" charset="0"/>
              </a:rPr>
            </a:br>
            <a:r>
              <a:rPr lang="en-US" altLang="ja-JP" sz="2000" b="1" dirty="0">
                <a:latin typeface="Lucida Bright" pitchFamily="18" charset="0"/>
              </a:rPr>
              <a:t> “</a:t>
            </a:r>
            <a:r>
              <a:rPr lang="en-US" altLang="ja-JP" sz="2000" b="1" i="1" dirty="0">
                <a:latin typeface="Lucida Bright" pitchFamily="18" charset="0"/>
              </a:rPr>
              <a:t>Promoting the exchange of views and experiences between Vietnamese and Lao students and Kyoto University students</a:t>
            </a:r>
            <a:r>
              <a:rPr lang="en-US" altLang="ja-JP" sz="2000" b="1" dirty="0">
                <a:latin typeface="Lucida Bright" pitchFamily="18" charset="0"/>
              </a:rPr>
              <a:t>”</a:t>
            </a:r>
            <a:r>
              <a:rPr lang="en-US" altLang="ja-JP" sz="2000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itchFamily="18" charset="0"/>
                <a:cs typeface="Arial" pitchFamily="34" charset="0"/>
              </a:rPr>
              <a:t> </a:t>
            </a:r>
            <a:r>
              <a:rPr lang="en-US" altLang="ja-JP" sz="32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altLang="ja-JP" sz="32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altLang="ja-JP" sz="2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en-US" altLang="ja-JP" sz="2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altLang="ja-JP" sz="2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altLang="ja-JP" sz="2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altLang="ja-JP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altLang="ja-JP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altLang="ja-JP" sz="2400" dirty="0" smtClean="0"/>
              <a:t> </a:t>
            </a:r>
            <a:r>
              <a:rPr lang="en-US" altLang="ja-JP" sz="3100" dirty="0" smtClean="0">
                <a:latin typeface="Lucida Bright" pitchFamily="18" charset="0"/>
                <a:cs typeface="Andalus" pitchFamily="2" charset="-78"/>
              </a:rPr>
              <a:t>Mainstreaming Climate Change Adaptation into ODA from the EU and Japan to Vietnam: </a:t>
            </a:r>
            <a:br>
              <a:rPr lang="en-US" altLang="ja-JP" sz="3100" dirty="0" smtClean="0">
                <a:latin typeface="Lucida Bright" pitchFamily="18" charset="0"/>
                <a:cs typeface="Andalus" pitchFamily="2" charset="-78"/>
              </a:rPr>
            </a:br>
            <a:r>
              <a:rPr lang="en-US" altLang="ja-JP" sz="3100" i="1" dirty="0" smtClean="0">
                <a:latin typeface="Lucida Bright" pitchFamily="18" charset="0"/>
                <a:cs typeface="Andalus" pitchFamily="2" charset="-78"/>
              </a:rPr>
              <a:t>from donor- to urban-level</a:t>
            </a:r>
            <a:r>
              <a:rPr lang="en-US" altLang="ja-JP" sz="3100" dirty="0" smtClean="0">
                <a:latin typeface="Lucida Bright" pitchFamily="18" charset="0"/>
                <a:cs typeface="Andalus" pitchFamily="2" charset="-78"/>
              </a:rPr>
              <a:t> </a:t>
            </a:r>
            <a:r>
              <a:rPr lang="en-US" altLang="ja-JP" sz="3100" dirty="0" smtClean="0">
                <a:latin typeface="Lucida Bright" pitchFamily="18" charset="0"/>
              </a:rPr>
              <a:t> </a:t>
            </a:r>
            <a:r>
              <a:rPr lang="en-US" altLang="ja-JP" sz="3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itchFamily="18" charset="0"/>
                <a:cs typeface="Arial" pitchFamily="34" charset="0"/>
              </a:rPr>
              <a:t/>
            </a:r>
            <a:br>
              <a:rPr lang="en-US" altLang="ja-JP" sz="3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itchFamily="18" charset="0"/>
                <a:cs typeface="Arial" pitchFamily="34" charset="0"/>
              </a:rPr>
            </a:br>
            <a:r>
              <a:rPr lang="en-US" altLang="ja-JP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ja-JP" sz="2400" b="1" dirty="0" smtClean="0">
                <a:latin typeface="Arial" pitchFamily="34" charset="0"/>
                <a:cs typeface="Arial" pitchFamily="34" charset="0"/>
              </a:rPr>
            </a:br>
            <a:endParaRPr lang="ja-JP" altLang="en-US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サブタイトル 2"/>
          <p:cNvSpPr>
            <a:spLocks noGrp="1"/>
          </p:cNvSpPr>
          <p:nvPr>
            <p:ph type="subTitle" idx="1"/>
          </p:nvPr>
        </p:nvSpPr>
        <p:spPr>
          <a:xfrm>
            <a:off x="1403648" y="5949280"/>
            <a:ext cx="7632848" cy="936104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solidFill>
                  <a:schemeClr val="tx1">
                    <a:lumMod val="50000"/>
                  </a:schemeClr>
                </a:solidFill>
                <a:latin typeface="Lucida Bright" pitchFamily="18" charset="0"/>
              </a:rPr>
              <a:t>Hanne Louise KNAEPEN</a:t>
            </a:r>
          </a:p>
          <a:p>
            <a:r>
              <a:rPr lang="en-US" altLang="ja-JP" sz="1800" dirty="0" smtClean="0">
                <a:solidFill>
                  <a:schemeClr val="tx1">
                    <a:lumMod val="50000"/>
                  </a:schemeClr>
                </a:solidFill>
                <a:latin typeface="Lucida Bright" pitchFamily="18" charset="0"/>
              </a:rPr>
              <a:t>Kyoto University, Graduate School of Global Environmental Studies</a:t>
            </a:r>
            <a:endParaRPr lang="ja-JP" altLang="en-US" sz="2400" dirty="0" smtClean="0">
              <a:solidFill>
                <a:schemeClr val="tx1">
                  <a:lumMod val="50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1563960" y="4509120"/>
            <a:ext cx="64008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ja-JP" dirty="0" smtClean="0">
                <a:solidFill>
                  <a:schemeClr val="tx1">
                    <a:lumMod val="50000"/>
                  </a:schemeClr>
                </a:solidFill>
                <a:latin typeface="Lucida Bright" pitchFamily="18" charset="0"/>
                <a:ea typeface="+mj-ea"/>
              </a:rPr>
              <a:t>August 3</a:t>
            </a:r>
            <a:r>
              <a:rPr lang="en-US" altLang="ja-JP" baseline="30000" dirty="0" smtClean="0">
                <a:solidFill>
                  <a:schemeClr val="tx1">
                    <a:lumMod val="50000"/>
                  </a:schemeClr>
                </a:solidFill>
                <a:latin typeface="Lucida Bright" pitchFamily="18" charset="0"/>
                <a:ea typeface="+mj-ea"/>
              </a:rPr>
              <a:t>rd</a:t>
            </a:r>
            <a:r>
              <a:rPr lang="en-US" altLang="ja-JP" dirty="0" smtClean="0">
                <a:solidFill>
                  <a:schemeClr val="tx1">
                    <a:lumMod val="50000"/>
                  </a:schemeClr>
                </a:solidFill>
                <a:latin typeface="Lucida Bright" pitchFamily="18" charset="0"/>
                <a:ea typeface="+mj-ea"/>
              </a:rPr>
              <a:t>,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79512" y="188640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c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. Field-study in Can </a:t>
            </a:r>
            <a:r>
              <a:rPr lang="en-US" altLang="ja-JP" sz="2000" dirty="0" err="1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Tho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: urban-level</a:t>
            </a:r>
            <a:endParaRPr kumimoji="1" lang="ja-JP" altLang="en-US" sz="2000" dirty="0">
              <a:solidFill>
                <a:srgbClr val="0070C0"/>
              </a:solidFill>
              <a:latin typeface="Lucida Bright" pitchFamily="18" charset="0"/>
            </a:endParaRPr>
          </a:p>
        </p:txBody>
      </p:sp>
      <p:pic>
        <p:nvPicPr>
          <p:cNvPr id="5" name="図 4" descr="map danang canth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980728"/>
            <a:ext cx="3528392" cy="43924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円/楕円 5"/>
          <p:cNvSpPr/>
          <p:nvPr/>
        </p:nvSpPr>
        <p:spPr>
          <a:xfrm>
            <a:off x="6588224" y="4725144"/>
            <a:ext cx="93610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16024" y="920909"/>
            <a:ext cx="478802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 medium-sized city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 largest city Mekong River Delta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 primary cc hazards: sea-level rise, increased temperature, drought, and increases of monsoon rainfall</a:t>
            </a:r>
          </a:p>
          <a:p>
            <a:endParaRPr lang="en-US" altLang="ja-JP" sz="1600" dirty="0" smtClean="0"/>
          </a:p>
          <a:p>
            <a:endParaRPr lang="en-US" altLang="ja-JP" sz="1600" dirty="0" smtClean="0"/>
          </a:p>
          <a:p>
            <a:r>
              <a:rPr lang="en-US" altLang="ja-JP" sz="1600" dirty="0" smtClean="0"/>
              <a:t>Internship at Climate Change Coordination Office </a:t>
            </a:r>
            <a:r>
              <a:rPr lang="en-US" altLang="ja-JP" sz="1400" dirty="0" smtClean="0"/>
              <a:t>(Rockefeller Foundation, NISTPASS)</a:t>
            </a:r>
          </a:p>
          <a:p>
            <a:pPr>
              <a:lnSpc>
                <a:spcPct val="150000"/>
              </a:lnSpc>
            </a:pPr>
            <a:r>
              <a:rPr lang="en-US" altLang="ja-JP" sz="1400" dirty="0" smtClean="0">
                <a:sym typeface="Wingdings" pitchFamily="2" charset="2"/>
              </a:rPr>
              <a:t> </a:t>
            </a:r>
            <a:r>
              <a:rPr lang="en-US" altLang="ja-JP" sz="1400" i="1" dirty="0" smtClean="0">
                <a:ea typeface="Verdana" pitchFamily="34" charset="0"/>
                <a:cs typeface="Verdana" pitchFamily="34" charset="0"/>
              </a:rPr>
              <a:t>project to overcome policy and institutional/administrative barriers to implementation of cross-</a:t>
            </a:r>
            <a:r>
              <a:rPr lang="en-US" altLang="ja-JP" sz="1400" i="1" dirty="0" err="1" smtClean="0">
                <a:ea typeface="Verdana" pitchFamily="34" charset="0"/>
                <a:cs typeface="Verdana" pitchFamily="34" charset="0"/>
              </a:rPr>
              <a:t>sectoral</a:t>
            </a:r>
            <a:r>
              <a:rPr lang="en-US" altLang="ja-JP" sz="1400" i="1" dirty="0" smtClean="0">
                <a:ea typeface="Verdana" pitchFamily="34" charset="0"/>
                <a:cs typeface="Verdana" pitchFamily="34" charset="0"/>
              </a:rPr>
              <a:t> resilience planning at local level. […] the policy support will be to ensure that the local resilience planning guidelines are aligned with the requirements of the NTP.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400" i="1" dirty="0" smtClean="0">
                <a:ea typeface="Verdana" pitchFamily="34" charset="0"/>
                <a:cs typeface="Verdana" pitchFamily="34" charset="0"/>
              </a:rPr>
              <a:t> the CCCO integrates planning across sectors and 	spatial scales</a:t>
            </a:r>
          </a:p>
          <a:p>
            <a:endParaRPr lang="ja-JP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7504" y="148570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(3) Expected Outcome of Fieldwork in Vietnam</a:t>
            </a:r>
            <a:endParaRPr lang="ja-JP" altLang="en-US" sz="2000" b="1" dirty="0">
              <a:solidFill>
                <a:srgbClr val="0070C0"/>
              </a:solidFill>
              <a:latin typeface="Lucida Bright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1520" y="1124744"/>
            <a:ext cx="4248472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		</a:t>
            </a:r>
            <a:r>
              <a:rPr lang="en-US" altLang="ja-JP" b="1" dirty="0" smtClean="0">
                <a:ea typeface="Verdana" pitchFamily="34" charset="0"/>
                <a:cs typeface="Verdana" pitchFamily="34" charset="0"/>
              </a:rPr>
              <a:t>PROBLEMS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ja-JP" dirty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1	Policy-making is separated among different ministries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ja-JP" dirty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buAutoNum type="arabicPlain" startAt="2"/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EU </a:t>
            </a:r>
            <a:r>
              <a:rPr lang="en-US" altLang="ja-JP" dirty="0">
                <a:ea typeface="Verdana" pitchFamily="34" charset="0"/>
                <a:cs typeface="Verdana" pitchFamily="34" charset="0"/>
              </a:rPr>
              <a:t>and Japan work separately in </a:t>
            </a: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Vietnam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ja-JP" dirty="0" smtClean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3	ODA-projects are very sector-oriented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ja-JP" dirty="0" smtClean="0">
              <a:ea typeface="Verdana" pitchFamily="34" charset="0"/>
              <a:cs typeface="Verdana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4	NGOs </a:t>
            </a:r>
            <a:r>
              <a:rPr lang="en-US" altLang="ja-JP" dirty="0">
                <a:ea typeface="Verdana" pitchFamily="34" charset="0"/>
                <a:cs typeface="Verdana" pitchFamily="34" charset="0"/>
              </a:rPr>
              <a:t>have limited power/stay local (city, provincial level)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ja-JP" dirty="0" smtClean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ja-JP" dirty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ja-JP" altLang="en-US" dirty="0">
              <a:cs typeface="Verdana" pitchFamily="34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716016" y="1124744"/>
            <a:ext cx="4248472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		</a:t>
            </a:r>
            <a:r>
              <a:rPr lang="en-US" altLang="ja-JP" b="1" dirty="0" smtClean="0">
                <a:ea typeface="Verdana" pitchFamily="34" charset="0"/>
                <a:cs typeface="Verdana" pitchFamily="34" charset="0"/>
              </a:rPr>
              <a:t>SOLUTIONS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ja-JP" dirty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1	A more integrative approach among ministries, mainly in MPI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4752528" y="4293096"/>
            <a:ext cx="4572000" cy="9787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endParaRPr lang="en-US" altLang="ja-JP" dirty="0" smtClean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4	NGOs should climb towards national government level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4716016" y="3325400"/>
            <a:ext cx="4572000" cy="12557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endParaRPr lang="en-US" altLang="ja-JP" dirty="0" smtClean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3	ODA-projects should be more integrative, including several sectors</a:t>
            </a:r>
            <a:endParaRPr lang="ja-JP" altLang="en-US" dirty="0">
              <a:cs typeface="Verdana" pitchFamily="34" charset="0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4680520" y="2420888"/>
            <a:ext cx="4572000" cy="9787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endParaRPr lang="en-US" altLang="ja-JP" dirty="0" smtClean="0">
              <a:ea typeface="Verdana" pitchFamily="34" charset="0"/>
              <a:cs typeface="Verdana" pitchFamily="34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ja-JP" dirty="0" smtClean="0">
                <a:ea typeface="Verdana" pitchFamily="34" charset="0"/>
                <a:cs typeface="Verdana" pitchFamily="34" charset="0"/>
              </a:rPr>
              <a:t>2	 EU-Japan should cooperate in    CCA/development projects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619672" y="2780928"/>
            <a:ext cx="6678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4000" b="1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Thank you very much</a:t>
            </a:r>
            <a:endParaRPr lang="ja-JP" altLang="en-US" sz="4000" b="1" dirty="0">
              <a:solidFill>
                <a:srgbClr val="0070C0"/>
              </a:solidFill>
              <a:latin typeface="Lucida Brigh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7504" y="116632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solidFill>
                  <a:srgbClr val="0070C0"/>
                </a:solidFill>
                <a:latin typeface="Lucida Bright" pitchFamily="18" charset="0"/>
              </a:rPr>
              <a:t>Outline</a:t>
            </a:r>
            <a:endParaRPr kumimoji="1" lang="ja-JP" altLang="en-US" sz="2000" b="1" dirty="0">
              <a:solidFill>
                <a:srgbClr val="0070C0"/>
              </a:solidFill>
              <a:latin typeface="Lucida Bright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0528" y="476672"/>
            <a:ext cx="91440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b="1" dirty="0" smtClean="0">
                <a:latin typeface="+mj-lt"/>
                <a:cs typeface="Andalus" pitchFamily="2" charset="-78"/>
              </a:rPr>
              <a:t>(1) Theoretical Background Study</a:t>
            </a:r>
            <a:br>
              <a:rPr lang="en-US" altLang="ja-JP" b="1" dirty="0" smtClean="0">
                <a:latin typeface="+mj-lt"/>
                <a:cs typeface="Andalus" pitchFamily="2" charset="-78"/>
              </a:rPr>
            </a:br>
            <a:r>
              <a:rPr lang="en-US" altLang="ja-JP" b="1" dirty="0" smtClean="0">
                <a:latin typeface="+mj-lt"/>
                <a:cs typeface="Andalus" pitchFamily="2" charset="-78"/>
              </a:rPr>
              <a:t>	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a. What is </a:t>
            </a:r>
            <a:r>
              <a:rPr lang="en-US" altLang="ja-JP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mainstreaming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climate change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adaptation (CCA)?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/>
            </a:r>
            <a:b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</a:b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	b. How does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mainstreaming CCA 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into </a:t>
            </a:r>
            <a:r>
              <a:rPr lang="en-US" altLang="ja-JP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ODA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 work concretely?</a:t>
            </a:r>
            <a:b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</a:b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	c. What are the </a:t>
            </a:r>
            <a:r>
              <a:rPr lang="en-US" altLang="ja-JP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conditions for successful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mainstreaming?</a:t>
            </a:r>
            <a:b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</a:b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	d. How are </a:t>
            </a:r>
            <a:r>
              <a:rPr lang="en-US" altLang="ja-JP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the EU and Japan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evaluated as ODA-donors in Vietnam?</a:t>
            </a:r>
            <a:b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</a:b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	e. Why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choosing </a:t>
            </a:r>
            <a:r>
              <a:rPr lang="en-US" altLang="ja-JP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Vietnam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 as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an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ODA-recipient country?</a:t>
            </a:r>
            <a:b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</a:b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	f. Why focusing on </a:t>
            </a:r>
            <a:r>
              <a:rPr lang="en-US" altLang="ja-JP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urban adaptation 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ndalus" pitchFamily="2" charset="-78"/>
              </a:rPr>
              <a:t>in Vietnam?	</a:t>
            </a:r>
            <a:endParaRPr kumimoji="1" lang="ja-JP" altLang="en-US" dirty="0">
              <a:latin typeface="+mj-lt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9512" y="3696414"/>
            <a:ext cx="8424936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>
                <a:cs typeface="Andalus" pitchFamily="2" charset="-78"/>
              </a:rPr>
              <a:t>(2) August-September 2011: Testing the Theory in Vietnam 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ndalus" pitchFamily="2" charset="-78"/>
              </a:rPr>
              <a:t>		</a:t>
            </a: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cs typeface="Andalus" pitchFamily="2" charset="-78"/>
              </a:rPr>
              <a:t>a. Field study in Hanoi : national government-level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cs typeface="Andalus" pitchFamily="2" charset="-78"/>
              </a:rPr>
              <a:t>		b. Field study in Hanoi: donor-level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cs typeface="Andalus" pitchFamily="2" charset="-78"/>
              </a:rPr>
              <a:t>		c. Field study in Can </a:t>
            </a:r>
            <a:r>
              <a:rPr lang="en-US" altLang="ja-JP" dirty="0" err="1">
                <a:solidFill>
                  <a:schemeClr val="tx1">
                    <a:lumMod val="75000"/>
                    <a:lumOff val="25000"/>
                  </a:schemeClr>
                </a:solidFill>
                <a:cs typeface="Andalus" pitchFamily="2" charset="-78"/>
              </a:rPr>
              <a:t>Tho</a:t>
            </a: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cs typeface="Andalus" pitchFamily="2" charset="-78"/>
              </a:rPr>
              <a:t>: urban-level</a:t>
            </a:r>
          </a:p>
          <a:p>
            <a:pPr marL="457200" indent="-457200"/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ndalus" pitchFamily="2" charset="-78"/>
              </a:rPr>
              <a:t>		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179512" y="550794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>
                <a:cs typeface="Andalus" pitchFamily="2" charset="-78"/>
              </a:rPr>
              <a:t>(3) Expected Outcome of Fieldwork in Vietnam</a:t>
            </a:r>
            <a:endParaRPr lang="ja-JP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サブタイトル 2"/>
          <p:cNvSpPr txBox="1">
            <a:spLocks/>
          </p:cNvSpPr>
          <p:nvPr/>
        </p:nvSpPr>
        <p:spPr>
          <a:xfrm>
            <a:off x="107504" y="188640"/>
            <a:ext cx="8784976" cy="9361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Bright" pitchFamily="18" charset="0"/>
                <a:cs typeface="Andalus" pitchFamily="2" charset="-78"/>
              </a:rPr>
              <a:t>1 Theoretical Background Study based on Literature Review</a:t>
            </a:r>
          </a:p>
          <a:p>
            <a:pPr marL="342900" indent="-342900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kumimoji="1" lang="en-US" altLang="ja-JP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Bright" pitchFamily="18" charset="0"/>
                <a:cs typeface="Andalus" pitchFamily="2" charset="-78"/>
              </a:rPr>
              <a:t>	a. 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What is mainstreaming climate change 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adaptation (CCA)?</a:t>
            </a:r>
            <a:endParaRPr lang="en-US" altLang="ja-JP" sz="2000" dirty="0" smtClean="0">
              <a:solidFill>
                <a:srgbClr val="0070C0"/>
              </a:solidFill>
              <a:latin typeface="Lucida Bright" pitchFamily="18" charset="0"/>
              <a:cs typeface="Andalus" pitchFamily="2" charset="-78"/>
              <a:sym typeface="Wingdings" pitchFamily="2" charset="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1" lang="ja-JP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ucida Bright" pitchFamily="18" charset="0"/>
              <a:cs typeface="Andalus" pitchFamily="2" charset="-7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1520" y="1211268"/>
            <a:ext cx="856895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altLang="ja-JP" sz="1700" dirty="0" smtClean="0">
                <a:cs typeface="Arial" pitchFamily="34" charset="0"/>
              </a:rPr>
              <a:t> Mainstreaming of climate change into </a:t>
            </a:r>
            <a:r>
              <a:rPr lang="en-US" altLang="ja-JP" sz="1700" u="sng" dirty="0" smtClean="0">
                <a:cs typeface="Arial" pitchFamily="34" charset="0"/>
              </a:rPr>
              <a:t>development cooperation</a:t>
            </a:r>
            <a:r>
              <a:rPr lang="en-US" altLang="ja-JP" sz="1700" dirty="0" smtClean="0">
                <a:cs typeface="Arial" pitchFamily="34" charset="0"/>
              </a:rPr>
              <a:t> is the process by which development policies and projects are (re)designed, (re)organized, and evaluated </a:t>
            </a:r>
            <a:r>
              <a:rPr lang="en-US" altLang="ja-JP" sz="1700" u="sng" dirty="0" smtClean="0">
                <a:cs typeface="Arial" pitchFamily="34" charset="0"/>
              </a:rPr>
              <a:t>from the perspective of climate change adaptation</a:t>
            </a:r>
            <a:r>
              <a:rPr lang="en-US" altLang="ja-JP" sz="1700" dirty="0" smtClean="0">
                <a:cs typeface="Arial" pitchFamily="34" charset="0"/>
              </a:rPr>
              <a:t> and mitigation.</a:t>
            </a:r>
          </a:p>
          <a:p>
            <a:pPr algn="just"/>
            <a:endParaRPr lang="en-US" altLang="ja-JP" sz="1700" dirty="0" smtClean="0">
              <a:cs typeface="Arial" pitchFamily="34" charset="0"/>
            </a:endParaRPr>
          </a:p>
          <a:p>
            <a:pPr algn="just"/>
            <a:r>
              <a:rPr lang="en-US" altLang="ja-JP" sz="1700" dirty="0" smtClean="0">
                <a:cs typeface="Arial" pitchFamily="34" charset="0"/>
              </a:rPr>
              <a:t>Mainstreaming means that climate change is taken into account from the </a:t>
            </a:r>
            <a:r>
              <a:rPr lang="en-US" altLang="ja-JP" sz="1700" u="sng" dirty="0" smtClean="0">
                <a:cs typeface="Arial" pitchFamily="34" charset="0"/>
              </a:rPr>
              <a:t>earliest moment of the decision-making process</a:t>
            </a:r>
            <a:r>
              <a:rPr lang="en-US" altLang="ja-JP" sz="1700" dirty="0" smtClean="0">
                <a:cs typeface="Arial" pitchFamily="34" charset="0"/>
              </a:rPr>
              <a:t> </a:t>
            </a:r>
          </a:p>
          <a:p>
            <a:pPr algn="just"/>
            <a:endParaRPr lang="en-US" altLang="ja-JP" sz="1700" dirty="0" smtClean="0">
              <a:cs typeface="Arial" pitchFamily="34" charset="0"/>
            </a:endParaRPr>
          </a:p>
          <a:p>
            <a:pPr algn="just"/>
            <a:r>
              <a:rPr lang="en-US" altLang="ja-JP" sz="1700" dirty="0" smtClean="0">
                <a:cs typeface="Arial" pitchFamily="34" charset="0"/>
              </a:rPr>
              <a:t>	</a:t>
            </a:r>
            <a:r>
              <a:rPr lang="en-US" altLang="ja-JP" sz="1700" dirty="0" smtClean="0">
                <a:cs typeface="Arial" pitchFamily="34" charset="0"/>
                <a:sym typeface="Wingdings" pitchFamily="2" charset="2"/>
              </a:rPr>
              <a:t> e.g. building power plant</a:t>
            </a:r>
            <a:endParaRPr lang="en-US" altLang="ja-JP" sz="1700" dirty="0" smtClean="0">
              <a:cs typeface="Arial" pitchFamily="34" charset="0"/>
            </a:endParaRPr>
          </a:p>
          <a:p>
            <a:pPr algn="just"/>
            <a:endParaRPr lang="ja-JP" altLang="en-US" sz="1700" dirty="0"/>
          </a:p>
        </p:txBody>
      </p:sp>
      <p:sp>
        <p:nvSpPr>
          <p:cNvPr id="10" name="正方形/長方形 9"/>
          <p:cNvSpPr/>
          <p:nvPr/>
        </p:nvSpPr>
        <p:spPr>
          <a:xfrm>
            <a:off x="251520" y="3939153"/>
            <a:ext cx="792088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1700" dirty="0" smtClean="0">
                <a:sym typeface="Wingdings" pitchFamily="2" charset="2"/>
              </a:rPr>
              <a:t> Mainstreaming: involvement </a:t>
            </a:r>
            <a:r>
              <a:rPr lang="en-US" altLang="ja-JP" sz="1700" u="sng" dirty="0" smtClean="0">
                <a:sym typeface="Wingdings" pitchFamily="2" charset="2"/>
              </a:rPr>
              <a:t>all social actors</a:t>
            </a:r>
            <a:r>
              <a:rPr lang="en-US" altLang="ja-JP" sz="1700" dirty="0" smtClean="0">
                <a:cs typeface="Arial" pitchFamily="34" charset="0"/>
                <a:sym typeface="Wingdings" pitchFamily="2" charset="2"/>
              </a:rPr>
              <a:t>	</a:t>
            </a:r>
            <a:endParaRPr lang="en-US" altLang="ja-JP" sz="1700" dirty="0">
              <a:cs typeface="Arial" pitchFamily="34" charset="0"/>
              <a:sym typeface="Wingdings" pitchFamily="2" charset="2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07771" y="4431303"/>
            <a:ext cx="861270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1700" dirty="0" smtClean="0">
                <a:sym typeface="Wingdings" pitchFamily="2" charset="2"/>
              </a:rPr>
              <a:t> Mainstreaming and ODA : mainstreaming most advanced in </a:t>
            </a:r>
            <a:r>
              <a:rPr lang="en-US" altLang="ja-JP" sz="1700" u="sng" dirty="0" smtClean="0">
                <a:sym typeface="Wingdings" pitchFamily="2" charset="2"/>
              </a:rPr>
              <a:t>ODA-context</a:t>
            </a:r>
          </a:p>
          <a:p>
            <a:endParaRPr lang="en-US" altLang="ja-JP" sz="1700" dirty="0" smtClean="0">
              <a:sym typeface="Wingdings" pitchFamily="2" charset="2"/>
            </a:endParaRPr>
          </a:p>
          <a:p>
            <a:r>
              <a:rPr lang="en-US" altLang="ja-JP" sz="1700" dirty="0" smtClean="0">
                <a:cs typeface="Arial" pitchFamily="34" charset="0"/>
                <a:sym typeface="Wingdings" pitchFamily="2" charset="2"/>
              </a:rPr>
              <a:t>	 </a:t>
            </a:r>
            <a:r>
              <a:rPr lang="en-US" altLang="ja-JP" sz="1700" dirty="0" smtClean="0">
                <a:cs typeface="Arial" pitchFamily="34" charset="0"/>
              </a:rPr>
              <a:t>Mainstreaming means using the existing amount of ODA and the 	know-how of ODA-agencies to handle the additional challenge of 	climate change. 	This involves ensuring that ODA activities are 	synergistic with climate-related goals </a:t>
            </a:r>
            <a:r>
              <a:rPr lang="en-US" altLang="ja-JP" sz="1700" dirty="0" smtClean="0">
                <a:cs typeface="Arial" pitchFamily="34" charset="0"/>
                <a:sym typeface="Wingdings" pitchFamily="2" charset="2"/>
              </a:rPr>
              <a:t>	</a:t>
            </a:r>
            <a:endParaRPr lang="en-US" altLang="ja-JP" sz="1700" dirty="0"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07504" y="148570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b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. 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How does mainstreaming  CCA into ODA work concretely?</a:t>
            </a:r>
            <a:endParaRPr lang="en-US" altLang="ja-JP" sz="2000" dirty="0">
              <a:solidFill>
                <a:srgbClr val="0070C0"/>
              </a:solidFill>
              <a:latin typeface="Lucida Bright" pitchFamily="18" charset="0"/>
              <a:cs typeface="Andalus" pitchFamily="2" charset="-78"/>
              <a:sym typeface="Wingdings" pitchFamily="2" charset="2"/>
            </a:endParaRPr>
          </a:p>
        </p:txBody>
      </p:sp>
      <p:grpSp>
        <p:nvGrpSpPr>
          <p:cNvPr id="5" name="グループ化 28"/>
          <p:cNvGrpSpPr/>
          <p:nvPr/>
        </p:nvGrpSpPr>
        <p:grpSpPr>
          <a:xfrm>
            <a:off x="251521" y="1583215"/>
            <a:ext cx="8496944" cy="2880320"/>
            <a:chOff x="396697" y="836712"/>
            <a:chExt cx="8052823" cy="4235314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1259632" y="1128960"/>
              <a:ext cx="2232248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Macro-level mainstreaming</a:t>
              </a:r>
              <a:endParaRPr kumimoji="1" lang="ja-JP" altLang="en-US" sz="1400" b="1" dirty="0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3635896" y="1758062"/>
              <a:ext cx="2232248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err="1" smtClean="0"/>
                <a:t>Meso</a:t>
              </a:r>
              <a:r>
                <a:rPr kumimoji="1" lang="en-US" altLang="ja-JP" sz="1400" b="1" dirty="0" smtClean="0"/>
                <a:t>-level mainstreaming</a:t>
              </a:r>
              <a:endParaRPr kumimoji="1" lang="ja-JP" altLang="en-US" sz="1400" b="1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876050" y="2399555"/>
              <a:ext cx="2232248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Micro-level mainstreaming</a:t>
              </a:r>
              <a:endParaRPr kumimoji="1" lang="ja-JP" altLang="en-US" sz="1400" b="1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1187624" y="1917959"/>
              <a:ext cx="2232248" cy="1710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 smtClean="0"/>
                <a:t>Implications of  climate change mitigation and adaptation for the </a:t>
              </a:r>
              <a:r>
                <a:rPr kumimoji="1" lang="en-US" altLang="ja-JP" sz="1200" b="1" dirty="0" smtClean="0"/>
                <a:t>total quantity of ODA efforts</a:t>
              </a:r>
              <a:r>
                <a:rPr kumimoji="1" lang="en-US" altLang="ja-JP" sz="1200" dirty="0" smtClean="0"/>
                <a:t>?</a:t>
              </a:r>
            </a:p>
            <a:p>
              <a:r>
                <a:rPr lang="en-US" altLang="ja-JP" sz="1200" i="1" dirty="0" smtClean="0"/>
                <a:t>Modifications of:</a:t>
              </a:r>
            </a:p>
            <a:p>
              <a:pPr>
                <a:buFontTx/>
                <a:buChar char="-"/>
              </a:pPr>
              <a:r>
                <a:rPr kumimoji="1" lang="en-US" altLang="ja-JP" sz="1200" i="1" dirty="0" smtClean="0"/>
                <a:t> Donor ODA budget</a:t>
              </a:r>
            </a:p>
            <a:p>
              <a:pPr>
                <a:buFontTx/>
                <a:buChar char="-"/>
              </a:pPr>
              <a:r>
                <a:rPr lang="en-US" altLang="ja-JP" sz="1200" i="1" dirty="0"/>
                <a:t> </a:t>
              </a:r>
              <a:r>
                <a:rPr lang="en-US" altLang="ja-JP" sz="1200" i="1" dirty="0" smtClean="0"/>
                <a:t>General donor ODA priorities</a:t>
              </a:r>
              <a:endParaRPr kumimoji="1" lang="ja-JP" altLang="en-US" sz="1200" i="1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3491880" y="2621231"/>
              <a:ext cx="2232248" cy="1447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 smtClean="0"/>
                <a:t>Implications of  national mitigation and adaptation for the </a:t>
              </a:r>
              <a:r>
                <a:rPr kumimoji="1" lang="en-US" altLang="ja-JP" sz="1200" b="1" dirty="0" smtClean="0"/>
                <a:t>choice of ODA efforts </a:t>
              </a:r>
              <a:r>
                <a:rPr kumimoji="1" lang="en-US" altLang="ja-JP" sz="1200" dirty="0" smtClean="0"/>
                <a:t>in a country?</a:t>
              </a:r>
            </a:p>
            <a:p>
              <a:r>
                <a:rPr lang="en-US" altLang="ja-JP" sz="1200" i="1" dirty="0" smtClean="0"/>
                <a:t>Modifications of C</a:t>
              </a:r>
              <a:r>
                <a:rPr kumimoji="1" lang="en-US" altLang="ja-JP" sz="1200" i="1" dirty="0" smtClean="0"/>
                <a:t>ountry </a:t>
              </a:r>
              <a:r>
                <a:rPr lang="en-US" altLang="ja-JP" sz="1200" i="1" dirty="0"/>
                <a:t>S</a:t>
              </a:r>
              <a:r>
                <a:rPr kumimoji="1" lang="en-US" altLang="ja-JP" sz="1200" i="1" dirty="0" smtClean="0"/>
                <a:t>trategy</a:t>
              </a:r>
              <a:r>
                <a:rPr lang="en-US" altLang="ja-JP" sz="1200" i="1" dirty="0" smtClean="0"/>
                <a:t> </a:t>
              </a:r>
              <a:r>
                <a:rPr lang="en-US" altLang="ja-JP" sz="1200" i="1" dirty="0"/>
                <a:t>P</a:t>
              </a:r>
              <a:r>
                <a:rPr lang="en-US" altLang="ja-JP" sz="1200" i="1" dirty="0" smtClean="0"/>
                <a:t>apers, etc.</a:t>
              </a:r>
              <a:endParaRPr kumimoji="1" lang="en-US" altLang="ja-JP" sz="1200" i="1" dirty="0" smtClean="0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5868144" y="3196133"/>
              <a:ext cx="2232248" cy="108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50" dirty="0" smtClean="0"/>
                <a:t>Implications of  local mitigation and adaptation needs for the </a:t>
              </a:r>
              <a:r>
                <a:rPr kumimoji="1" lang="en-US" altLang="ja-JP" sz="1050" b="1" dirty="0" smtClean="0"/>
                <a:t>design of ODA efforts</a:t>
              </a:r>
              <a:r>
                <a:rPr kumimoji="1" lang="en-US" altLang="ja-JP" sz="1050" dirty="0" smtClean="0"/>
                <a:t>?</a:t>
              </a:r>
            </a:p>
            <a:p>
              <a:r>
                <a:rPr lang="en-US" altLang="ja-JP" sz="1050" i="1" dirty="0" smtClean="0"/>
                <a:t>Modification of p</a:t>
              </a:r>
              <a:r>
                <a:rPr kumimoji="1" lang="en-US" altLang="ja-JP" sz="1050" i="1" dirty="0" smtClean="0"/>
                <a:t>roject design</a:t>
              </a:r>
              <a:endParaRPr kumimoji="1" lang="ja-JP" altLang="en-US" sz="1050" i="1" dirty="0"/>
            </a:p>
          </p:txBody>
        </p:sp>
        <p:cxnSp>
          <p:nvCxnSpPr>
            <p:cNvPr id="12" name="カギ線コネクタ 11"/>
            <p:cNvCxnSpPr/>
            <p:nvPr/>
          </p:nvCxnSpPr>
          <p:spPr>
            <a:xfrm>
              <a:off x="1187624" y="1844824"/>
              <a:ext cx="4536504" cy="67685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>
              <a:off x="5724128" y="3140968"/>
              <a:ext cx="230425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rot="5400000">
              <a:off x="5414481" y="2831321"/>
              <a:ext cx="61929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/>
            <p:cNvCxnSpPr/>
            <p:nvPr/>
          </p:nvCxnSpPr>
          <p:spPr>
            <a:xfrm>
              <a:off x="971600" y="4428204"/>
              <a:ext cx="7344816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矢印コネクタ 15"/>
            <p:cNvCxnSpPr/>
            <p:nvPr/>
          </p:nvCxnSpPr>
          <p:spPr>
            <a:xfrm rot="5400000" flipH="1" flipV="1">
              <a:off x="-621317" y="2839292"/>
              <a:ext cx="3209109" cy="2486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テキスト ボックス 16"/>
            <p:cNvSpPr txBox="1"/>
            <p:nvPr/>
          </p:nvSpPr>
          <p:spPr>
            <a:xfrm>
              <a:off x="1752777" y="4633432"/>
              <a:ext cx="6696743" cy="438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Degree of specification of mitigation and adaptation objectives</a:t>
              </a:r>
              <a:endParaRPr kumimoji="1" lang="ja-JP" altLang="en-US" sz="1400" b="1" dirty="0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396697" y="836712"/>
              <a:ext cx="369795" cy="396043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kumimoji="1" lang="en-US" altLang="ja-JP" sz="1400" b="1" dirty="0" smtClean="0"/>
                <a:t>ODA policy implementation levels</a:t>
              </a:r>
              <a:endParaRPr kumimoji="1" lang="ja-JP" altLang="en-US" sz="1400" b="1" dirty="0"/>
            </a:p>
          </p:txBody>
        </p:sp>
      </p:grpSp>
      <p:sp>
        <p:nvSpPr>
          <p:cNvPr id="19" name="テキスト ボックス 18"/>
          <p:cNvSpPr txBox="1"/>
          <p:nvPr/>
        </p:nvSpPr>
        <p:spPr>
          <a:xfrm>
            <a:off x="7842711" y="4463534"/>
            <a:ext cx="11937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 smtClean="0"/>
              <a:t>Gupta</a:t>
            </a:r>
            <a:r>
              <a:rPr kumimoji="1" lang="en-US" altLang="ja-JP" sz="1100" dirty="0" smtClean="0">
                <a:latin typeface="Arial Narrow" pitchFamily="34" charset="0"/>
              </a:rPr>
              <a:t>, 2010</a:t>
            </a:r>
            <a:endParaRPr kumimoji="1" lang="ja-JP" altLang="en-US" sz="1100" dirty="0">
              <a:latin typeface="Arial Narrow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532567" y="4463534"/>
            <a:ext cx="75840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i="1" dirty="0" smtClean="0"/>
              <a:t>Levels of mainstreaming in ODA decision making</a:t>
            </a:r>
            <a:endParaRPr kumimoji="1" lang="ja-JP" altLang="en-US" sz="1100" i="1" dirty="0"/>
          </a:p>
        </p:txBody>
      </p:sp>
      <p:cxnSp>
        <p:nvCxnSpPr>
          <p:cNvPr id="22" name="直線コネクタ 21"/>
          <p:cNvCxnSpPr/>
          <p:nvPr/>
        </p:nvCxnSpPr>
        <p:spPr>
          <a:xfrm rot="5400000">
            <a:off x="3275856" y="2492896"/>
            <a:ext cx="432048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rot="5400000">
            <a:off x="5652120" y="2924944"/>
            <a:ext cx="432048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07504" y="717079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ja-JP" sz="1600" dirty="0"/>
              <a:t>	</a:t>
            </a:r>
            <a:r>
              <a:rPr lang="en-US" altLang="ja-JP" sz="1600" b="1" dirty="0" smtClean="0"/>
              <a:t>Conditions for successful mainstreaming</a:t>
            </a:r>
            <a:endParaRPr lang="en-US" altLang="ja-JP" sz="1600" b="1" i="1" dirty="0" smtClean="0"/>
          </a:p>
          <a:p>
            <a:pPr marL="342900" indent="-342900">
              <a:lnSpc>
                <a:spcPct val="150000"/>
              </a:lnSpc>
            </a:pPr>
            <a:endParaRPr lang="en-US" altLang="ja-JP" sz="1600" dirty="0"/>
          </a:p>
        </p:txBody>
      </p:sp>
      <p:sp>
        <p:nvSpPr>
          <p:cNvPr id="5" name="正方形/長方形 4"/>
          <p:cNvSpPr/>
          <p:nvPr/>
        </p:nvSpPr>
        <p:spPr>
          <a:xfrm>
            <a:off x="72008" y="116632"/>
            <a:ext cx="87484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c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. 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What are the conditions for successful mainstreaming?</a:t>
            </a:r>
            <a:endParaRPr lang="en-US" altLang="ja-JP" sz="2000" dirty="0">
              <a:solidFill>
                <a:srgbClr val="0070C0"/>
              </a:solidFill>
              <a:latin typeface="Lucida Bright" pitchFamily="18" charset="0"/>
              <a:cs typeface="Andalus" pitchFamily="2" charset="-78"/>
              <a:sym typeface="Wingdings" pitchFamily="2" charset="2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139952" y="6093296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ym typeface="Wingdings" pitchFamily="2" charset="2"/>
              </a:rPr>
              <a:t>Mainstreaming ensures aid effectiveness.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52120" y="1863983"/>
            <a:ext cx="1653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1" lang="en-US" altLang="ja-JP" sz="1600" dirty="0" smtClean="0"/>
              <a:t> PD alignment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860032" y="620688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ja-JP" sz="1600" dirty="0" smtClean="0"/>
              <a:t>Indicators of Aid Effectiveness in </a:t>
            </a:r>
            <a:r>
              <a:rPr lang="en-US" altLang="ja-JP" sz="1600" b="1" dirty="0" smtClean="0"/>
              <a:t>Paris Declaration of Aid Effectiveness (2005) </a:t>
            </a:r>
            <a:r>
              <a:rPr lang="en-US" altLang="ja-JP" sz="1600" dirty="0" smtClean="0"/>
              <a:t>	</a:t>
            </a:r>
            <a:endParaRPr kumimoji="1" lang="ja-JP" altLang="en-US" sz="1600" dirty="0"/>
          </a:p>
        </p:txBody>
      </p:sp>
      <p:sp>
        <p:nvSpPr>
          <p:cNvPr id="9" name="右矢印 8"/>
          <p:cNvSpPr/>
          <p:nvPr/>
        </p:nvSpPr>
        <p:spPr>
          <a:xfrm>
            <a:off x="3203848" y="6165304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 flipV="1">
            <a:off x="3923928" y="2060848"/>
            <a:ext cx="1584176" cy="72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V="1">
            <a:off x="3851920" y="2780928"/>
            <a:ext cx="1584176" cy="72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 flipV="1">
            <a:off x="3995936" y="3501008"/>
            <a:ext cx="1512168" cy="216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V="1">
            <a:off x="3923928" y="4941168"/>
            <a:ext cx="1584176" cy="72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5652120" y="4509120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altLang="ja-JP" sz="16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 PD harmonization</a:t>
            </a:r>
            <a:endParaRPr lang="ja-JP" altLang="en-US" sz="1600" dirty="0"/>
          </a:p>
        </p:txBody>
      </p:sp>
      <p:sp>
        <p:nvSpPr>
          <p:cNvPr id="16" name="正方形/長方形 15"/>
          <p:cNvSpPr/>
          <p:nvPr/>
        </p:nvSpPr>
        <p:spPr>
          <a:xfrm>
            <a:off x="5670376" y="3068960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altLang="ja-JP" sz="16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 PD accountability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5580112" y="2340169"/>
            <a:ext cx="1709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6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 PD ownership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-108520" y="4725144"/>
            <a:ext cx="4158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600" dirty="0" smtClean="0"/>
              <a:t>Ensuring tripartite (private, government and civil society) decision making</a:t>
            </a:r>
            <a:endParaRPr lang="en-US" altLang="ja-JP" sz="1600" dirty="0">
              <a:cs typeface="Arial" pitchFamily="34" charset="0"/>
              <a:sym typeface="Wingdings" pitchFamily="2" charset="2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-108520" y="3501008"/>
            <a:ext cx="4680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600" dirty="0" smtClean="0"/>
              <a:t>Joint developed country-partner </a:t>
            </a:r>
          </a:p>
          <a:p>
            <a:pPr marL="800100" lvl="1" indent="-342900">
              <a:lnSpc>
                <a:spcPct val="150000"/>
              </a:lnSpc>
            </a:pPr>
            <a:r>
              <a:rPr lang="en-US" altLang="ja-JP" sz="1600" dirty="0" smtClean="0"/>
              <a:t>	ODA policy development and </a:t>
            </a:r>
            <a:r>
              <a:rPr lang="en-US" altLang="ja-JP" sz="1600" u="sng" dirty="0" smtClean="0"/>
              <a:t>accountability</a:t>
            </a:r>
            <a:endParaRPr lang="en-US" altLang="ja-JP" sz="1600" dirty="0" smtClean="0"/>
          </a:p>
        </p:txBody>
      </p:sp>
      <p:sp>
        <p:nvSpPr>
          <p:cNvPr id="20" name="正方形/長方形 19"/>
          <p:cNvSpPr/>
          <p:nvPr/>
        </p:nvSpPr>
        <p:spPr>
          <a:xfrm>
            <a:off x="-78915" y="2564904"/>
            <a:ext cx="29947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600" dirty="0" smtClean="0"/>
              <a:t>Developing country </a:t>
            </a:r>
          </a:p>
          <a:p>
            <a:pPr marL="800100" lvl="1" indent="-342900">
              <a:lnSpc>
                <a:spcPct val="150000"/>
              </a:lnSpc>
            </a:pPr>
            <a:r>
              <a:rPr lang="en-US" altLang="ja-JP" sz="1600" dirty="0" smtClean="0"/>
              <a:t>	</a:t>
            </a:r>
            <a:r>
              <a:rPr lang="en-US" altLang="ja-JP" sz="1600" u="sng" dirty="0" smtClean="0"/>
              <a:t>ownership</a:t>
            </a:r>
            <a:endParaRPr lang="en-US" altLang="ja-JP" sz="1600" dirty="0" smtClean="0"/>
          </a:p>
        </p:txBody>
      </p:sp>
      <p:sp>
        <p:nvSpPr>
          <p:cNvPr id="21" name="正方形/長方形 20"/>
          <p:cNvSpPr/>
          <p:nvPr/>
        </p:nvSpPr>
        <p:spPr>
          <a:xfrm>
            <a:off x="-36512" y="173390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600" dirty="0" smtClean="0"/>
              <a:t>Partnership </a:t>
            </a:r>
            <a:r>
              <a:rPr lang="en-US" altLang="ja-JP" sz="1600" dirty="0" smtClean="0">
                <a:sym typeface="Wingdings" pitchFamily="2" charset="2"/>
              </a:rPr>
              <a:t>(</a:t>
            </a:r>
            <a:r>
              <a:rPr lang="en-US" altLang="ja-JP" sz="1600" dirty="0" err="1" smtClean="0">
                <a:sym typeface="Wingdings" pitchFamily="2" charset="2"/>
              </a:rPr>
              <a:t>e.g</a:t>
            </a:r>
            <a:r>
              <a:rPr lang="en-US" altLang="ja-JP" sz="1600" dirty="0" smtClean="0">
                <a:sym typeface="Wingdings" pitchFamily="2" charset="2"/>
              </a:rPr>
              <a:t> </a:t>
            </a:r>
            <a:r>
              <a:rPr lang="en-US" altLang="ja-JP" sz="1600" dirty="0" smtClean="0"/>
              <a:t>EU-Japan partnership)</a:t>
            </a:r>
            <a:endParaRPr lang="en-US" altLang="ja-JP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07504" y="107340"/>
            <a:ext cx="8411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d</a:t>
            </a:r>
            <a:r>
              <a:rPr lang="en-US" altLang="ja-JP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. </a:t>
            </a:r>
            <a:r>
              <a:rPr lang="en-US" altLang="ja-JP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How are the EU and Japan evaluated as ODA-donors in Vietnam?</a:t>
            </a:r>
            <a:endParaRPr lang="ja-JP" altLang="en-US" dirty="0">
              <a:solidFill>
                <a:srgbClr val="0070C0"/>
              </a:solidFill>
              <a:latin typeface="Lucida Bright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1520" y="548680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1600" i="1" dirty="0" smtClean="0"/>
              <a:t> </a:t>
            </a:r>
            <a:r>
              <a:rPr lang="en-US" altLang="ja-JP" sz="1600" b="1" i="1" dirty="0" smtClean="0"/>
              <a:t>Evaluation Report of the EC’s Cooperation with Vietnam </a:t>
            </a:r>
            <a:r>
              <a:rPr lang="en-US" altLang="ja-JP" sz="1600" dirty="0" smtClean="0"/>
              <a:t>(2009):</a:t>
            </a:r>
          </a:p>
          <a:p>
            <a:r>
              <a:rPr lang="en-US" altLang="ja-JP" sz="1600" dirty="0"/>
              <a:t>	</a:t>
            </a:r>
            <a:endParaRPr lang="en-US" altLang="ja-JP" sz="1600" dirty="0" smtClean="0"/>
          </a:p>
          <a:p>
            <a:pPr>
              <a:buFont typeface="Wingdings" pitchFamily="2" charset="2"/>
              <a:buChar char="ü"/>
            </a:pPr>
            <a:r>
              <a:rPr lang="en-US" altLang="ja-JP" sz="1600" i="1" dirty="0" smtClean="0"/>
              <a:t> […] one of the main issues is that most central ministries are fully responsible only for a limited part of the sector budgets, including NTPs. To the extent that sector budget supports NTPs, it may </a:t>
            </a:r>
            <a:r>
              <a:rPr lang="en-US" altLang="ja-JP" sz="1600" i="1" u="sng" dirty="0" smtClean="0"/>
              <a:t>fail to enhance sector-wide coordination and policy making.</a:t>
            </a:r>
          </a:p>
          <a:p>
            <a:pPr>
              <a:buFont typeface="Wingdings" pitchFamily="2" charset="2"/>
              <a:buChar char="ü"/>
            </a:pPr>
            <a:r>
              <a:rPr lang="en-US" altLang="ja-JP" sz="1600" dirty="0"/>
              <a:t> </a:t>
            </a:r>
            <a:r>
              <a:rPr lang="en-US" altLang="ja-JP" sz="1600" dirty="0" smtClean="0"/>
              <a:t>In the area of environmental sustainability: </a:t>
            </a:r>
            <a:r>
              <a:rPr lang="en-US" altLang="ja-JP" sz="1600" u="sng" dirty="0" smtClean="0"/>
              <a:t>lack of connection </a:t>
            </a:r>
            <a:r>
              <a:rPr lang="en-US" altLang="ja-JP" sz="1600" dirty="0" smtClean="0"/>
              <a:t>between policy making at central level and community-level projects.</a:t>
            </a:r>
          </a:p>
          <a:p>
            <a:pPr>
              <a:buFont typeface="Wingdings" pitchFamily="2" charset="2"/>
              <a:buChar char="ü"/>
            </a:pPr>
            <a:r>
              <a:rPr lang="en-US" altLang="ja-JP" sz="1600" dirty="0"/>
              <a:t> </a:t>
            </a:r>
            <a:r>
              <a:rPr lang="en-US" altLang="ja-JP" sz="1600" u="sng" dirty="0" smtClean="0"/>
              <a:t>Climate change sector</a:t>
            </a:r>
            <a:r>
              <a:rPr lang="en-US" altLang="ja-JP" sz="1600" dirty="0" smtClean="0"/>
              <a:t>: good opportunity for EC to add value in Vietnam.</a:t>
            </a:r>
            <a:endParaRPr lang="en-US" altLang="ja-JP" sz="1600" dirty="0"/>
          </a:p>
        </p:txBody>
      </p:sp>
      <p:sp>
        <p:nvSpPr>
          <p:cNvPr id="6" name="正方形/長方形 5"/>
          <p:cNvSpPr/>
          <p:nvPr/>
        </p:nvSpPr>
        <p:spPr>
          <a:xfrm>
            <a:off x="251520" y="270892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altLang="ja-JP" sz="16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1600" i="1" dirty="0" smtClean="0"/>
              <a:t> </a:t>
            </a:r>
            <a:r>
              <a:rPr lang="en-US" altLang="ja-JP" sz="1600" b="1" i="1" dirty="0" smtClean="0"/>
              <a:t>Evaluation Report of the Implementation of the Paris Declaration </a:t>
            </a:r>
            <a:r>
              <a:rPr lang="en-US" altLang="ja-JP" sz="1600" dirty="0" smtClean="0"/>
              <a:t>(2010):</a:t>
            </a:r>
          </a:p>
          <a:p>
            <a:endParaRPr lang="en-US" altLang="ja-JP" sz="1600" dirty="0" smtClean="0"/>
          </a:p>
          <a:p>
            <a:pPr>
              <a:buFont typeface="Wingdings" pitchFamily="2" charset="2"/>
              <a:buChar char="ü"/>
            </a:pPr>
            <a:r>
              <a:rPr lang="en-US" altLang="ja-JP" sz="1600" dirty="0" smtClean="0"/>
              <a:t>Ambiguous stance towards ‘</a:t>
            </a:r>
            <a:r>
              <a:rPr lang="en-US" altLang="ja-JP" sz="1600" u="sng" dirty="0" smtClean="0"/>
              <a:t>harmonization</a:t>
            </a:r>
            <a:r>
              <a:rPr lang="en-US" altLang="ja-JP" sz="1600" dirty="0" smtClean="0"/>
              <a:t>’ and ‘</a:t>
            </a:r>
            <a:r>
              <a:rPr lang="en-US" altLang="ja-JP" sz="1600" u="sng" dirty="0" smtClean="0"/>
              <a:t>mutual accountability</a:t>
            </a:r>
            <a:r>
              <a:rPr lang="en-US" altLang="ja-JP" sz="1600" dirty="0" smtClean="0"/>
              <a:t>’</a:t>
            </a:r>
          </a:p>
          <a:p>
            <a:pPr>
              <a:buFont typeface="Wingdings" pitchFamily="2" charset="2"/>
              <a:buChar char="ü"/>
            </a:pPr>
            <a:r>
              <a:rPr lang="en-US" altLang="ja-JP" sz="1600" dirty="0" smtClean="0"/>
              <a:t> Japanese ODA  will be implemented in accordance with Vietnamese </a:t>
            </a:r>
            <a:r>
              <a:rPr lang="en-US" altLang="ja-JP" sz="1600" u="sng" dirty="0" smtClean="0"/>
              <a:t>national development plans</a:t>
            </a:r>
            <a:endParaRPr lang="ja-JP" altLang="en-US" sz="1600" u="sng" dirty="0"/>
          </a:p>
        </p:txBody>
      </p:sp>
      <p:sp>
        <p:nvSpPr>
          <p:cNvPr id="7" name="正方形/長方形 6"/>
          <p:cNvSpPr/>
          <p:nvPr/>
        </p:nvSpPr>
        <p:spPr>
          <a:xfrm>
            <a:off x="107504" y="4427820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e</a:t>
            </a:r>
            <a:r>
              <a:rPr lang="en-US" altLang="ja-JP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. </a:t>
            </a:r>
            <a:r>
              <a:rPr lang="en-US" altLang="ja-JP" dirty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Why choosing Vietnam as a ODA-recipient country?</a:t>
            </a:r>
            <a:endParaRPr lang="ja-JP" altLang="en-US" dirty="0">
              <a:solidFill>
                <a:srgbClr val="0070C0"/>
              </a:solidFill>
              <a:latin typeface="Lucida Bright" pitchFamily="18" charset="0"/>
              <a:cs typeface="Andalus" pitchFamily="2" charset="-7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83568" y="486916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 2010, Middle-Income Country Status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1600" dirty="0"/>
              <a:t> </a:t>
            </a:r>
            <a:r>
              <a:rPr lang="en-US" altLang="ja-JP" sz="1600" dirty="0" smtClean="0"/>
              <a:t>new area for climate-related ODA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1600" dirty="0"/>
              <a:t> </a:t>
            </a:r>
            <a:r>
              <a:rPr lang="en-US" altLang="ja-JP" sz="1600" dirty="0" smtClean="0"/>
              <a:t>80% of population living at risk of natural disasters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1600" dirty="0"/>
              <a:t> </a:t>
            </a:r>
            <a:r>
              <a:rPr lang="en-US" altLang="ja-JP" sz="1600" b="1" i="1" dirty="0" smtClean="0"/>
              <a:t>National Target Plan </a:t>
            </a:r>
            <a:r>
              <a:rPr lang="en-US" altLang="ja-JP" sz="1600" b="1" i="1" dirty="0"/>
              <a:t>(NTP) to Respond to Climate </a:t>
            </a:r>
            <a:r>
              <a:rPr lang="en-US" altLang="ja-JP" sz="1600" b="1" i="1" dirty="0" smtClean="0"/>
              <a:t>Change for period 2010-2020 		</a:t>
            </a:r>
            <a:r>
              <a:rPr lang="en-US" altLang="ja-JP" sz="1600" dirty="0" smtClean="0"/>
              <a:t>(2008) </a:t>
            </a:r>
            <a:endParaRPr lang="ja-JP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79512" y="188640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f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. 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Why focusing on urban adaptation in Vietnam?</a:t>
            </a:r>
            <a:endParaRPr kumimoji="1" lang="ja-JP" altLang="en-US" sz="2000" dirty="0">
              <a:solidFill>
                <a:srgbClr val="0070C0"/>
              </a:solidFill>
              <a:latin typeface="Lucida Bright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79512" y="769928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600" dirty="0" smtClean="0">
                <a:cs typeface="Arial" pitchFamily="34" charset="0"/>
              </a:rPr>
              <a:t> No sufficient research on </a:t>
            </a:r>
            <a:r>
              <a:rPr lang="en-US" altLang="ja-JP" sz="1600" b="1" dirty="0" smtClean="0">
                <a:cs typeface="Arial" pitchFamily="34" charset="0"/>
              </a:rPr>
              <a:t>urban</a:t>
            </a:r>
            <a:r>
              <a:rPr lang="en-US" altLang="ja-JP" sz="1600" dirty="0" smtClean="0">
                <a:cs typeface="Arial" pitchFamily="34" charset="0"/>
              </a:rPr>
              <a:t> adaptation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600" dirty="0">
                <a:cs typeface="Arial" pitchFamily="34" charset="0"/>
              </a:rPr>
              <a:t> </a:t>
            </a:r>
            <a:r>
              <a:rPr lang="en-US" altLang="ja-JP" sz="1600" dirty="0" smtClean="0">
                <a:cs typeface="Arial" pitchFamily="34" charset="0"/>
              </a:rPr>
              <a:t>UN-Habitat: by 2050, 70% of world’s </a:t>
            </a:r>
            <a:r>
              <a:rPr lang="en-US" altLang="ja-JP" sz="1600" b="1" dirty="0" smtClean="0">
                <a:cs typeface="Arial" pitchFamily="34" charset="0"/>
              </a:rPr>
              <a:t>population</a:t>
            </a:r>
            <a:r>
              <a:rPr lang="en-US" altLang="ja-JP" sz="1600" dirty="0" smtClean="0">
                <a:cs typeface="Arial" pitchFamily="34" charset="0"/>
              </a:rPr>
              <a:t> in urban areas. And, 60% of growth in Asia.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600" dirty="0">
                <a:cs typeface="Arial" pitchFamily="34" charset="0"/>
              </a:rPr>
              <a:t> </a:t>
            </a:r>
            <a:r>
              <a:rPr lang="en-US" altLang="ja-JP" sz="1600" b="1" dirty="0" smtClean="0">
                <a:cs typeface="Arial" pitchFamily="34" charset="0"/>
              </a:rPr>
              <a:t>Medium-sized cities </a:t>
            </a:r>
            <a:r>
              <a:rPr lang="en-US" altLang="ja-JP" sz="1600" dirty="0" smtClean="0">
                <a:cs typeface="Arial" pitchFamily="34" charset="0"/>
              </a:rPr>
              <a:t>are growing particularly rapidly and lack the resources of larger cities to address cc challenges (ACCCRN, 2009)</a:t>
            </a:r>
            <a:endParaRPr lang="en-US" altLang="ja-JP" sz="1600" dirty="0">
              <a:cs typeface="Arial" pitchFamily="34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2483768" y="3140969"/>
            <a:ext cx="4324350" cy="2664296"/>
            <a:chOff x="2205" y="5490"/>
            <a:chExt cx="8055" cy="52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2205" y="5490"/>
              <a:ext cx="8055" cy="522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3555" y="6750"/>
              <a:ext cx="5055" cy="3045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4725" y="7860"/>
              <a:ext cx="3210" cy="153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4920" y="5640"/>
              <a:ext cx="2715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" pitchFamily="18" charset="0"/>
                  <a:ea typeface="ＭＳ 明朝" pitchFamily="17" charset="-128"/>
                  <a:cs typeface="ＭＳ Ｐゴシック" pitchFamily="50" charset="-128"/>
                </a:rPr>
                <a:t>DONOR</a:t>
              </a:r>
              <a:endParaRPr kumimoji="1" lang="ja-JP" altLang="ja-JP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5160" y="6930"/>
              <a:ext cx="2715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" pitchFamily="18" charset="0"/>
                  <a:ea typeface="ＭＳ 明朝" pitchFamily="17" charset="-128"/>
                  <a:cs typeface="ＭＳ Ｐゴシック" pitchFamily="50" charset="-128"/>
                </a:rPr>
                <a:t>COUNTRY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5145" y="7995"/>
              <a:ext cx="2715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" pitchFamily="18" charset="0"/>
                  <a:ea typeface="ＭＳ 明朝" pitchFamily="17" charset="-128"/>
                  <a:cs typeface="ＭＳ Ｐゴシック" pitchFamily="50" charset="-128"/>
                </a:rPr>
                <a:t>CITY</a:t>
              </a:r>
              <a:endParaRPr kumimoji="1" lang="ja-JP" altLang="ja-JP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13" name="下矢印 12"/>
          <p:cNvSpPr/>
          <p:nvPr/>
        </p:nvSpPr>
        <p:spPr>
          <a:xfrm>
            <a:off x="4932040" y="2996952"/>
            <a:ext cx="288032" cy="1653431"/>
          </a:xfrm>
          <a:prstGeom prst="downArrow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79512" y="116632"/>
            <a:ext cx="896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(2) August-September 2011: Testing the Theory in Vietnam </a:t>
            </a:r>
          </a:p>
          <a:p>
            <a:pPr marL="457200" indent="-457200"/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a. Field study in Hanoi : 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national government-level</a:t>
            </a:r>
            <a:endParaRPr lang="en-US" altLang="ja-JP" sz="2000" dirty="0" smtClean="0">
              <a:solidFill>
                <a:srgbClr val="0070C0"/>
              </a:solidFill>
              <a:latin typeface="Lucida Bright" pitchFamily="18" charset="0"/>
              <a:cs typeface="Andalus" pitchFamily="2" charset="-7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79512" y="1111384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 Relevant ministries</a:t>
            </a:r>
            <a:endParaRPr lang="ja-JP" altLang="en-US" sz="1600" dirty="0">
              <a:cs typeface="Verdana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11560" y="2420888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 </a:t>
            </a: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Main barriers to development cooperation with the EU and Japan</a:t>
            </a:r>
            <a:endParaRPr lang="ja-JP" altLang="ja-JP" sz="1600" dirty="0" smtClean="0">
              <a:cs typeface="Verdana" pitchFamily="34" charset="0"/>
            </a:endParaRPr>
          </a:p>
          <a:p>
            <a:pPr lvl="1">
              <a:lnSpc>
                <a:spcPct val="150000"/>
              </a:lnSpc>
              <a:buFont typeface="Wingdings"/>
              <a:buChar char="à"/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The 2008 </a:t>
            </a:r>
            <a:r>
              <a:rPr lang="en-US" altLang="ja-JP" sz="1600" i="1" dirty="0" smtClean="0">
                <a:ea typeface="Verdana" pitchFamily="34" charset="0"/>
                <a:cs typeface="Verdana" pitchFamily="34" charset="0"/>
              </a:rPr>
              <a:t>NTP</a:t>
            </a: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 and integration of a more climate change-oriented approach</a:t>
            </a:r>
          </a:p>
          <a:p>
            <a:pPr lvl="1">
              <a:lnSpc>
                <a:spcPct val="150000"/>
              </a:lnSpc>
              <a:buFont typeface="Wingdings"/>
              <a:buChar char="à"/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 Possible conditions for more aid effectiveness through mainstreaming</a:t>
            </a:r>
            <a:endParaRPr lang="ja-JP" altLang="ja-JP" sz="1600" dirty="0" smtClean="0">
              <a:cs typeface="Verdana" pitchFamily="34" charset="0"/>
            </a:endParaRPr>
          </a:p>
          <a:p>
            <a:pPr lvl="1">
              <a:lnSpc>
                <a:spcPct val="150000"/>
              </a:lnSpc>
            </a:pPr>
            <a:endParaRPr lang="ja-JP" altLang="ja-JP" sz="1600" dirty="0"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79512" y="188640"/>
            <a:ext cx="46089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dirty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b</a:t>
            </a:r>
            <a:r>
              <a:rPr lang="en-US" altLang="ja-JP" sz="2000" dirty="0" smtClean="0">
                <a:solidFill>
                  <a:srgbClr val="0070C0"/>
                </a:solidFill>
                <a:latin typeface="Lucida Bright" pitchFamily="18" charset="0"/>
                <a:cs typeface="Andalus" pitchFamily="2" charset="-78"/>
              </a:rPr>
              <a:t>. Field study in Hanoi: donor-level</a:t>
            </a:r>
            <a:endParaRPr lang="ja-JP" altLang="en-US" sz="2000" dirty="0">
              <a:solidFill>
                <a:srgbClr val="0070C0"/>
              </a:solidFill>
              <a:latin typeface="Lucida Bright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95536" y="69269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 Japan International Cooperation Agency (JICA)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 EU Delegation in Vietnam</a:t>
            </a:r>
          </a:p>
          <a:p>
            <a:endParaRPr lang="en-US" altLang="ja-JP" sz="1600" dirty="0" smtClean="0">
              <a:ea typeface="Verdana" pitchFamily="34" charset="0"/>
              <a:cs typeface="Verdana" pitchFamily="34" charset="0"/>
            </a:endParaRPr>
          </a:p>
          <a:p>
            <a:endParaRPr lang="en-US" altLang="ja-JP" sz="1600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39552" y="1484784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 </a:t>
            </a: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Main barriers to development cooperation with Vietnam.</a:t>
            </a:r>
            <a:endParaRPr lang="ja-JP" altLang="ja-JP" sz="1600" dirty="0" smtClean="0">
              <a:cs typeface="Verdana" pitchFamily="34" charset="0"/>
            </a:endParaRPr>
          </a:p>
          <a:p>
            <a:pPr lvl="0">
              <a:lnSpc>
                <a:spcPct val="150000"/>
              </a:lnSpc>
              <a:buFont typeface="Wingdings"/>
              <a:buChar char="à"/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EU’s/</a:t>
            </a: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Japan’s understanding and implementation of “mainstreaming adaptation into ODA”</a:t>
            </a:r>
          </a:p>
          <a:p>
            <a:pPr>
              <a:lnSpc>
                <a:spcPct val="150000"/>
              </a:lnSpc>
              <a:buFont typeface="Wingdings"/>
              <a:buChar char="à"/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 Development cooperation opportunities between the EU and Japan</a:t>
            </a:r>
            <a:endParaRPr lang="ja-JP" altLang="ja-JP" sz="1600" dirty="0" smtClean="0">
              <a:cs typeface="Verdana" pitchFamily="34" charset="0"/>
            </a:endParaRPr>
          </a:p>
          <a:p>
            <a:pPr lvl="0">
              <a:lnSpc>
                <a:spcPct val="150000"/>
              </a:lnSpc>
              <a:buFont typeface="Wingdings"/>
              <a:buChar char="à"/>
            </a:pP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 Specific projects: </a:t>
            </a:r>
            <a:r>
              <a:rPr lang="en-US" altLang="ja-JP" sz="1600" u="sng" dirty="0" smtClean="0">
                <a:ea typeface="Verdana" pitchFamily="34" charset="0"/>
                <a:cs typeface="Verdana" pitchFamily="34" charset="0"/>
              </a:rPr>
              <a:t>JICA</a:t>
            </a: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1600" i="1" dirty="0" err="1" smtClean="0">
                <a:ea typeface="Verdana" pitchFamily="34" charset="0"/>
                <a:cs typeface="Verdana" pitchFamily="34" charset="0"/>
              </a:rPr>
              <a:t>Da</a:t>
            </a:r>
            <a:r>
              <a:rPr lang="en-US" altLang="ja-JP" sz="1600" i="1" dirty="0" smtClean="0">
                <a:ea typeface="Verdana" pitchFamily="34" charset="0"/>
                <a:cs typeface="Verdana" pitchFamily="34" charset="0"/>
              </a:rPr>
              <a:t> Nang City Development Master Plan Study</a:t>
            </a: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; </a:t>
            </a:r>
            <a:r>
              <a:rPr lang="en-US" altLang="ja-JP" sz="1600" i="1" dirty="0" smtClean="0">
                <a:ea typeface="Verdana" pitchFamily="34" charset="0"/>
                <a:cs typeface="Verdana" pitchFamily="34" charset="0"/>
              </a:rPr>
              <a:t>Project for Climate Change Adaptation for Sustainable Agriculture and Rural Development in the Coastal Mekong Delta in Vietnam; Support Program to Respond to CC</a:t>
            </a:r>
          </a:p>
          <a:p>
            <a:pPr lvl="0">
              <a:lnSpc>
                <a:spcPct val="150000"/>
              </a:lnSpc>
            </a:pPr>
            <a:r>
              <a:rPr lang="en-US" altLang="ja-JP" sz="1600" u="sng" dirty="0" smtClean="0">
                <a:ea typeface="Verdana" pitchFamily="34" charset="0"/>
                <a:cs typeface="Verdana" pitchFamily="34" charset="0"/>
              </a:rPr>
              <a:t>EU</a:t>
            </a: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1600" i="1" dirty="0" smtClean="0">
                <a:ea typeface="Verdana" pitchFamily="34" charset="0"/>
                <a:cs typeface="Verdana" pitchFamily="34" charset="0"/>
              </a:rPr>
              <a:t>Promoting People’s Participation in Vietnamese Cities</a:t>
            </a:r>
            <a:r>
              <a:rPr lang="en-US" altLang="ja-JP" sz="1600" dirty="0" smtClean="0">
                <a:ea typeface="Verdana" pitchFamily="34" charset="0"/>
                <a:cs typeface="Verdana" pitchFamily="34" charset="0"/>
              </a:rPr>
              <a:t>; and </a:t>
            </a:r>
            <a:r>
              <a:rPr lang="en-US" altLang="ja-JP" sz="1600" i="1" dirty="0" smtClean="0">
                <a:ea typeface="Verdana" pitchFamily="34" charset="0"/>
                <a:cs typeface="Verdana" pitchFamily="34" charset="0"/>
              </a:rPr>
              <a:t>Urban Environmental Planning Program</a:t>
            </a:r>
            <a:endParaRPr lang="ja-JP" altLang="ja-JP" sz="1600" i="1" dirty="0"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ビジネス">
  <a:themeElements>
    <a:clrScheme name="ビジネス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ビジネス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ビジネ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728</TotalTime>
  <Words>744</Words>
  <Application>Microsoft Office PowerPoint</Application>
  <PresentationFormat>画面に合わせる (4:3)</PresentationFormat>
  <Paragraphs>123</Paragraphs>
  <Slides>12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3" baseType="lpstr">
      <vt:lpstr>ビジネス</vt:lpstr>
      <vt:lpstr>International Young Scholar Workshop:  “Promoting the exchange of views and experiences between Vietnamese and Lao students and Kyoto University students”       Mainstreaming Climate Change Adaptation into ODA from the EU and Japan to Vietnam:  from donor- to urban-level    </vt:lpstr>
      <vt:lpstr>スライド 2</vt:lpstr>
      <vt:lpstr>スライド 3</vt:lpstr>
      <vt:lpstr>スライド 4</vt:lpstr>
      <vt:lpstr>スライド 5</vt:lpstr>
      <vt:lpstr>スライド 6</vt:lpstr>
      <vt:lpstr>スライド 7</vt:lpstr>
      <vt:lpstr>スライド 8</vt:lpstr>
      <vt:lpstr>スライド 9</vt:lpstr>
      <vt:lpstr>スライド 10</vt:lpstr>
      <vt:lpstr>スライド 11</vt:lpstr>
      <vt:lpstr>スライド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 OF FIELDWORK IN VIETNAM:    Mainstreaming Climate Change Adaptation into ODA from the EU and Japan to Vietnam:  A cross-cutting study from donor to urban-level</dc:title>
  <dc:creator>松下研究室</dc:creator>
  <cp:lastModifiedBy>h_knaepe</cp:lastModifiedBy>
  <cp:revision>43</cp:revision>
  <dcterms:created xsi:type="dcterms:W3CDTF">2011-07-28T02:52:28Z</dcterms:created>
  <dcterms:modified xsi:type="dcterms:W3CDTF">2011-07-29T09:21:23Z</dcterms:modified>
</cp:coreProperties>
</file>