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56" r:id="rId18"/>
    <p:sldId id="257" r:id="rId19"/>
    <p:sldId id="258" r:id="rId20"/>
    <p:sldId id="260" r:id="rId21"/>
    <p:sldId id="259" r:id="rId2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8C65A2-7B6E-4D5F-8B27-1EECE372753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57D95EB-4BA1-4E0E-866D-B154D6A625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9A6CEB8-B7A7-45E1-88AC-B902173EEE33}"/>
              </a:ext>
            </a:extLst>
          </p:cNvPr>
          <p:cNvSpPr>
            <a:spLocks noGrp="1"/>
          </p:cNvSpPr>
          <p:nvPr>
            <p:ph type="dt" sz="half" idx="10"/>
          </p:nvPr>
        </p:nvSpPr>
        <p:spPr/>
        <p:txBody>
          <a:bodyPr/>
          <a:lstStyle/>
          <a:p>
            <a:fld id="{689859EF-47CF-439E-B9DD-B4CEC63D2EFB}" type="datetimeFigureOut">
              <a:rPr kumimoji="1" lang="ja-JP" altLang="en-US" smtClean="0"/>
              <a:t>2019/6/30</a:t>
            </a:fld>
            <a:endParaRPr kumimoji="1" lang="ja-JP" altLang="en-US"/>
          </a:p>
        </p:txBody>
      </p:sp>
      <p:sp>
        <p:nvSpPr>
          <p:cNvPr id="5" name="フッター プレースホルダー 4">
            <a:extLst>
              <a:ext uri="{FF2B5EF4-FFF2-40B4-BE49-F238E27FC236}">
                <a16:creationId xmlns:a16="http://schemas.microsoft.com/office/drawing/2014/main" id="{470F8A02-7CB6-43AE-A1E6-C5DCC9D4DD6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E68243F-18C2-4FF5-B29F-38A529635BF0}"/>
              </a:ext>
            </a:extLst>
          </p:cNvPr>
          <p:cNvSpPr>
            <a:spLocks noGrp="1"/>
          </p:cNvSpPr>
          <p:nvPr>
            <p:ph type="sldNum" sz="quarter" idx="12"/>
          </p:nvPr>
        </p:nvSpPr>
        <p:spPr/>
        <p:txBody>
          <a:bodyPr/>
          <a:lstStyle/>
          <a:p>
            <a:fld id="{6553F90F-C561-4EF4-A447-498ACEFF14A5}" type="slidenum">
              <a:rPr kumimoji="1" lang="ja-JP" altLang="en-US" smtClean="0"/>
              <a:t>‹#›</a:t>
            </a:fld>
            <a:endParaRPr kumimoji="1" lang="ja-JP" altLang="en-US"/>
          </a:p>
        </p:txBody>
      </p:sp>
    </p:spTree>
    <p:extLst>
      <p:ext uri="{BB962C8B-B14F-4D97-AF65-F5344CB8AC3E}">
        <p14:creationId xmlns:p14="http://schemas.microsoft.com/office/powerpoint/2010/main" val="1136394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00A535-1FB3-4A20-9A80-EEB771FD23E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08414F0-7EA3-469A-8BBD-321EDE033B4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06CDD2A-3AB2-4B46-89B2-A8689C4858E3}"/>
              </a:ext>
            </a:extLst>
          </p:cNvPr>
          <p:cNvSpPr>
            <a:spLocks noGrp="1"/>
          </p:cNvSpPr>
          <p:nvPr>
            <p:ph type="dt" sz="half" idx="10"/>
          </p:nvPr>
        </p:nvSpPr>
        <p:spPr/>
        <p:txBody>
          <a:bodyPr/>
          <a:lstStyle/>
          <a:p>
            <a:fld id="{689859EF-47CF-439E-B9DD-B4CEC63D2EFB}" type="datetimeFigureOut">
              <a:rPr kumimoji="1" lang="ja-JP" altLang="en-US" smtClean="0"/>
              <a:t>2019/6/30</a:t>
            </a:fld>
            <a:endParaRPr kumimoji="1" lang="ja-JP" altLang="en-US"/>
          </a:p>
        </p:txBody>
      </p:sp>
      <p:sp>
        <p:nvSpPr>
          <p:cNvPr id="5" name="フッター プレースホルダー 4">
            <a:extLst>
              <a:ext uri="{FF2B5EF4-FFF2-40B4-BE49-F238E27FC236}">
                <a16:creationId xmlns:a16="http://schemas.microsoft.com/office/drawing/2014/main" id="{83A81355-EB59-4618-BDE9-24ED723C4FC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96E6C4B-B42B-4B4E-BDC1-25CBD9959BBF}"/>
              </a:ext>
            </a:extLst>
          </p:cNvPr>
          <p:cNvSpPr>
            <a:spLocks noGrp="1"/>
          </p:cNvSpPr>
          <p:nvPr>
            <p:ph type="sldNum" sz="quarter" idx="12"/>
          </p:nvPr>
        </p:nvSpPr>
        <p:spPr/>
        <p:txBody>
          <a:bodyPr/>
          <a:lstStyle/>
          <a:p>
            <a:fld id="{6553F90F-C561-4EF4-A447-498ACEFF14A5}" type="slidenum">
              <a:rPr kumimoji="1" lang="ja-JP" altLang="en-US" smtClean="0"/>
              <a:t>‹#›</a:t>
            </a:fld>
            <a:endParaRPr kumimoji="1" lang="ja-JP" altLang="en-US"/>
          </a:p>
        </p:txBody>
      </p:sp>
    </p:spTree>
    <p:extLst>
      <p:ext uri="{BB962C8B-B14F-4D97-AF65-F5344CB8AC3E}">
        <p14:creationId xmlns:p14="http://schemas.microsoft.com/office/powerpoint/2010/main" val="1468223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05DE514-AEAA-4F83-ADA7-AEA4E41CD8F4}"/>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27556FB-6732-49C8-ADEB-ABA30E5E6E9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362BC1C-5E5B-43F5-8D04-CB004B03F12D}"/>
              </a:ext>
            </a:extLst>
          </p:cNvPr>
          <p:cNvSpPr>
            <a:spLocks noGrp="1"/>
          </p:cNvSpPr>
          <p:nvPr>
            <p:ph type="dt" sz="half" idx="10"/>
          </p:nvPr>
        </p:nvSpPr>
        <p:spPr/>
        <p:txBody>
          <a:bodyPr/>
          <a:lstStyle/>
          <a:p>
            <a:fld id="{689859EF-47CF-439E-B9DD-B4CEC63D2EFB}" type="datetimeFigureOut">
              <a:rPr kumimoji="1" lang="ja-JP" altLang="en-US" smtClean="0"/>
              <a:t>2019/6/30</a:t>
            </a:fld>
            <a:endParaRPr kumimoji="1" lang="ja-JP" altLang="en-US"/>
          </a:p>
        </p:txBody>
      </p:sp>
      <p:sp>
        <p:nvSpPr>
          <p:cNvPr id="5" name="フッター プレースホルダー 4">
            <a:extLst>
              <a:ext uri="{FF2B5EF4-FFF2-40B4-BE49-F238E27FC236}">
                <a16:creationId xmlns:a16="http://schemas.microsoft.com/office/drawing/2014/main" id="{9984BDDE-62E8-4AF3-8932-1BF907C2FD7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FB71A00-A2A7-4439-A11D-46FC11D6233A}"/>
              </a:ext>
            </a:extLst>
          </p:cNvPr>
          <p:cNvSpPr>
            <a:spLocks noGrp="1"/>
          </p:cNvSpPr>
          <p:nvPr>
            <p:ph type="sldNum" sz="quarter" idx="12"/>
          </p:nvPr>
        </p:nvSpPr>
        <p:spPr/>
        <p:txBody>
          <a:bodyPr/>
          <a:lstStyle/>
          <a:p>
            <a:fld id="{6553F90F-C561-4EF4-A447-498ACEFF14A5}" type="slidenum">
              <a:rPr kumimoji="1" lang="ja-JP" altLang="en-US" smtClean="0"/>
              <a:t>‹#›</a:t>
            </a:fld>
            <a:endParaRPr kumimoji="1" lang="ja-JP" altLang="en-US"/>
          </a:p>
        </p:txBody>
      </p:sp>
    </p:spTree>
    <p:extLst>
      <p:ext uri="{BB962C8B-B14F-4D97-AF65-F5344CB8AC3E}">
        <p14:creationId xmlns:p14="http://schemas.microsoft.com/office/powerpoint/2010/main" val="458499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8A0D83-3CD1-4340-B8B6-924A48DCE01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B92FCF5-1BFF-4C31-BC57-62A980050BE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7C6197A-032E-44AE-976A-1F798ADB84A3}"/>
              </a:ext>
            </a:extLst>
          </p:cNvPr>
          <p:cNvSpPr>
            <a:spLocks noGrp="1"/>
          </p:cNvSpPr>
          <p:nvPr>
            <p:ph type="dt" sz="half" idx="10"/>
          </p:nvPr>
        </p:nvSpPr>
        <p:spPr/>
        <p:txBody>
          <a:bodyPr/>
          <a:lstStyle/>
          <a:p>
            <a:fld id="{689859EF-47CF-439E-B9DD-B4CEC63D2EFB}" type="datetimeFigureOut">
              <a:rPr kumimoji="1" lang="ja-JP" altLang="en-US" smtClean="0"/>
              <a:t>2019/6/30</a:t>
            </a:fld>
            <a:endParaRPr kumimoji="1" lang="ja-JP" altLang="en-US"/>
          </a:p>
        </p:txBody>
      </p:sp>
      <p:sp>
        <p:nvSpPr>
          <p:cNvPr id="5" name="フッター プレースホルダー 4">
            <a:extLst>
              <a:ext uri="{FF2B5EF4-FFF2-40B4-BE49-F238E27FC236}">
                <a16:creationId xmlns:a16="http://schemas.microsoft.com/office/drawing/2014/main" id="{A1285D00-3EF2-4B97-9C47-FA2D572EEC7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04BA98D-AE41-4F21-90E3-11A10CA2BDB3}"/>
              </a:ext>
            </a:extLst>
          </p:cNvPr>
          <p:cNvSpPr>
            <a:spLocks noGrp="1"/>
          </p:cNvSpPr>
          <p:nvPr>
            <p:ph type="sldNum" sz="quarter" idx="12"/>
          </p:nvPr>
        </p:nvSpPr>
        <p:spPr/>
        <p:txBody>
          <a:bodyPr/>
          <a:lstStyle/>
          <a:p>
            <a:fld id="{6553F90F-C561-4EF4-A447-498ACEFF14A5}" type="slidenum">
              <a:rPr kumimoji="1" lang="ja-JP" altLang="en-US" smtClean="0"/>
              <a:t>‹#›</a:t>
            </a:fld>
            <a:endParaRPr kumimoji="1" lang="ja-JP" altLang="en-US"/>
          </a:p>
        </p:txBody>
      </p:sp>
    </p:spTree>
    <p:extLst>
      <p:ext uri="{BB962C8B-B14F-4D97-AF65-F5344CB8AC3E}">
        <p14:creationId xmlns:p14="http://schemas.microsoft.com/office/powerpoint/2010/main" val="2265471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55B519-A031-4D6A-9252-C39ABEEACBD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BE7DF41-9CAC-4F7A-9E8D-8E25ADE6BD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6D0A0FF-204C-4B6D-A6F9-9A7D263EC510}"/>
              </a:ext>
            </a:extLst>
          </p:cNvPr>
          <p:cNvSpPr>
            <a:spLocks noGrp="1"/>
          </p:cNvSpPr>
          <p:nvPr>
            <p:ph type="dt" sz="half" idx="10"/>
          </p:nvPr>
        </p:nvSpPr>
        <p:spPr/>
        <p:txBody>
          <a:bodyPr/>
          <a:lstStyle/>
          <a:p>
            <a:fld id="{689859EF-47CF-439E-B9DD-B4CEC63D2EFB}" type="datetimeFigureOut">
              <a:rPr kumimoji="1" lang="ja-JP" altLang="en-US" smtClean="0"/>
              <a:t>2019/6/30</a:t>
            </a:fld>
            <a:endParaRPr kumimoji="1" lang="ja-JP" altLang="en-US"/>
          </a:p>
        </p:txBody>
      </p:sp>
      <p:sp>
        <p:nvSpPr>
          <p:cNvPr id="5" name="フッター プレースホルダー 4">
            <a:extLst>
              <a:ext uri="{FF2B5EF4-FFF2-40B4-BE49-F238E27FC236}">
                <a16:creationId xmlns:a16="http://schemas.microsoft.com/office/drawing/2014/main" id="{D27FBFE9-A7ED-44A0-A3B0-1FD855E93B5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91653F6-75F1-4F8E-9FC6-0EC7EA775BEA}"/>
              </a:ext>
            </a:extLst>
          </p:cNvPr>
          <p:cNvSpPr>
            <a:spLocks noGrp="1"/>
          </p:cNvSpPr>
          <p:nvPr>
            <p:ph type="sldNum" sz="quarter" idx="12"/>
          </p:nvPr>
        </p:nvSpPr>
        <p:spPr/>
        <p:txBody>
          <a:bodyPr/>
          <a:lstStyle/>
          <a:p>
            <a:fld id="{6553F90F-C561-4EF4-A447-498ACEFF14A5}" type="slidenum">
              <a:rPr kumimoji="1" lang="ja-JP" altLang="en-US" smtClean="0"/>
              <a:t>‹#›</a:t>
            </a:fld>
            <a:endParaRPr kumimoji="1" lang="ja-JP" altLang="en-US"/>
          </a:p>
        </p:txBody>
      </p:sp>
    </p:spTree>
    <p:extLst>
      <p:ext uri="{BB962C8B-B14F-4D97-AF65-F5344CB8AC3E}">
        <p14:creationId xmlns:p14="http://schemas.microsoft.com/office/powerpoint/2010/main" val="963981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A9E191-5478-43D1-8483-0071E542077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7CE30B7-7ED7-4928-87C9-C00AA1F377D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0D1FBC8-1F01-4674-8D43-5F0DB86361AE}"/>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8894CAE-6396-46BF-8A7F-CF56A81F0B9C}"/>
              </a:ext>
            </a:extLst>
          </p:cNvPr>
          <p:cNvSpPr>
            <a:spLocks noGrp="1"/>
          </p:cNvSpPr>
          <p:nvPr>
            <p:ph type="dt" sz="half" idx="10"/>
          </p:nvPr>
        </p:nvSpPr>
        <p:spPr/>
        <p:txBody>
          <a:bodyPr/>
          <a:lstStyle/>
          <a:p>
            <a:fld id="{689859EF-47CF-439E-B9DD-B4CEC63D2EFB}" type="datetimeFigureOut">
              <a:rPr kumimoji="1" lang="ja-JP" altLang="en-US" smtClean="0"/>
              <a:t>2019/6/30</a:t>
            </a:fld>
            <a:endParaRPr kumimoji="1" lang="ja-JP" altLang="en-US"/>
          </a:p>
        </p:txBody>
      </p:sp>
      <p:sp>
        <p:nvSpPr>
          <p:cNvPr id="6" name="フッター プレースホルダー 5">
            <a:extLst>
              <a:ext uri="{FF2B5EF4-FFF2-40B4-BE49-F238E27FC236}">
                <a16:creationId xmlns:a16="http://schemas.microsoft.com/office/drawing/2014/main" id="{C16AC668-776E-4343-AE56-EBDBD8D817D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1D89B44-1AF8-438B-ADF5-E4104731DC66}"/>
              </a:ext>
            </a:extLst>
          </p:cNvPr>
          <p:cNvSpPr>
            <a:spLocks noGrp="1"/>
          </p:cNvSpPr>
          <p:nvPr>
            <p:ph type="sldNum" sz="quarter" idx="12"/>
          </p:nvPr>
        </p:nvSpPr>
        <p:spPr/>
        <p:txBody>
          <a:bodyPr/>
          <a:lstStyle/>
          <a:p>
            <a:fld id="{6553F90F-C561-4EF4-A447-498ACEFF14A5}" type="slidenum">
              <a:rPr kumimoji="1" lang="ja-JP" altLang="en-US" smtClean="0"/>
              <a:t>‹#›</a:t>
            </a:fld>
            <a:endParaRPr kumimoji="1" lang="ja-JP" altLang="en-US"/>
          </a:p>
        </p:txBody>
      </p:sp>
    </p:spTree>
    <p:extLst>
      <p:ext uri="{BB962C8B-B14F-4D97-AF65-F5344CB8AC3E}">
        <p14:creationId xmlns:p14="http://schemas.microsoft.com/office/powerpoint/2010/main" val="224616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13F184-CC33-4975-912C-97AF40B6043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8E43050-871D-4732-B406-46C71CAE43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AF9C2A9-0794-4CBC-82AC-861746B1B63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78096D59-92A3-478B-936D-9CB836EAFE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74C3217-6EE0-4488-983B-2180E666DA7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1AC956B-0460-402D-A318-D41492662A0C}"/>
              </a:ext>
            </a:extLst>
          </p:cNvPr>
          <p:cNvSpPr>
            <a:spLocks noGrp="1"/>
          </p:cNvSpPr>
          <p:nvPr>
            <p:ph type="dt" sz="half" idx="10"/>
          </p:nvPr>
        </p:nvSpPr>
        <p:spPr/>
        <p:txBody>
          <a:bodyPr/>
          <a:lstStyle/>
          <a:p>
            <a:fld id="{689859EF-47CF-439E-B9DD-B4CEC63D2EFB}" type="datetimeFigureOut">
              <a:rPr kumimoji="1" lang="ja-JP" altLang="en-US" smtClean="0"/>
              <a:t>2019/6/30</a:t>
            </a:fld>
            <a:endParaRPr kumimoji="1" lang="ja-JP" altLang="en-US"/>
          </a:p>
        </p:txBody>
      </p:sp>
      <p:sp>
        <p:nvSpPr>
          <p:cNvPr id="8" name="フッター プレースホルダー 7">
            <a:extLst>
              <a:ext uri="{FF2B5EF4-FFF2-40B4-BE49-F238E27FC236}">
                <a16:creationId xmlns:a16="http://schemas.microsoft.com/office/drawing/2014/main" id="{D53FA15C-88EB-4106-9644-61B16687474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437EBA5-C371-449B-A31F-2C1B19817818}"/>
              </a:ext>
            </a:extLst>
          </p:cNvPr>
          <p:cNvSpPr>
            <a:spLocks noGrp="1"/>
          </p:cNvSpPr>
          <p:nvPr>
            <p:ph type="sldNum" sz="quarter" idx="12"/>
          </p:nvPr>
        </p:nvSpPr>
        <p:spPr/>
        <p:txBody>
          <a:bodyPr/>
          <a:lstStyle/>
          <a:p>
            <a:fld id="{6553F90F-C561-4EF4-A447-498ACEFF14A5}" type="slidenum">
              <a:rPr kumimoji="1" lang="ja-JP" altLang="en-US" smtClean="0"/>
              <a:t>‹#›</a:t>
            </a:fld>
            <a:endParaRPr kumimoji="1" lang="ja-JP" altLang="en-US"/>
          </a:p>
        </p:txBody>
      </p:sp>
    </p:spTree>
    <p:extLst>
      <p:ext uri="{BB962C8B-B14F-4D97-AF65-F5344CB8AC3E}">
        <p14:creationId xmlns:p14="http://schemas.microsoft.com/office/powerpoint/2010/main" val="4084299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2163FB-28CB-4F8D-8D3E-568C9EAFBC7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2BFCE74-2A65-4ECB-946A-A75AEF4214DC}"/>
              </a:ext>
            </a:extLst>
          </p:cNvPr>
          <p:cNvSpPr>
            <a:spLocks noGrp="1"/>
          </p:cNvSpPr>
          <p:nvPr>
            <p:ph type="dt" sz="half" idx="10"/>
          </p:nvPr>
        </p:nvSpPr>
        <p:spPr/>
        <p:txBody>
          <a:bodyPr/>
          <a:lstStyle/>
          <a:p>
            <a:fld id="{689859EF-47CF-439E-B9DD-B4CEC63D2EFB}" type="datetimeFigureOut">
              <a:rPr kumimoji="1" lang="ja-JP" altLang="en-US" smtClean="0"/>
              <a:t>2019/6/30</a:t>
            </a:fld>
            <a:endParaRPr kumimoji="1" lang="ja-JP" altLang="en-US"/>
          </a:p>
        </p:txBody>
      </p:sp>
      <p:sp>
        <p:nvSpPr>
          <p:cNvPr id="4" name="フッター プレースホルダー 3">
            <a:extLst>
              <a:ext uri="{FF2B5EF4-FFF2-40B4-BE49-F238E27FC236}">
                <a16:creationId xmlns:a16="http://schemas.microsoft.com/office/drawing/2014/main" id="{518461E4-39F0-4606-BE18-70F0AD23D66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620C8CD-82E4-4A0C-9047-23857367A13E}"/>
              </a:ext>
            </a:extLst>
          </p:cNvPr>
          <p:cNvSpPr>
            <a:spLocks noGrp="1"/>
          </p:cNvSpPr>
          <p:nvPr>
            <p:ph type="sldNum" sz="quarter" idx="12"/>
          </p:nvPr>
        </p:nvSpPr>
        <p:spPr/>
        <p:txBody>
          <a:bodyPr/>
          <a:lstStyle/>
          <a:p>
            <a:fld id="{6553F90F-C561-4EF4-A447-498ACEFF14A5}" type="slidenum">
              <a:rPr kumimoji="1" lang="ja-JP" altLang="en-US" smtClean="0"/>
              <a:t>‹#›</a:t>
            </a:fld>
            <a:endParaRPr kumimoji="1" lang="ja-JP" altLang="en-US"/>
          </a:p>
        </p:txBody>
      </p:sp>
    </p:spTree>
    <p:extLst>
      <p:ext uri="{BB962C8B-B14F-4D97-AF65-F5344CB8AC3E}">
        <p14:creationId xmlns:p14="http://schemas.microsoft.com/office/powerpoint/2010/main" val="2914210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0A8E63E-3392-4549-AC99-7C09984FF10F}"/>
              </a:ext>
            </a:extLst>
          </p:cNvPr>
          <p:cNvSpPr>
            <a:spLocks noGrp="1"/>
          </p:cNvSpPr>
          <p:nvPr>
            <p:ph type="dt" sz="half" idx="10"/>
          </p:nvPr>
        </p:nvSpPr>
        <p:spPr/>
        <p:txBody>
          <a:bodyPr/>
          <a:lstStyle/>
          <a:p>
            <a:fld id="{689859EF-47CF-439E-B9DD-B4CEC63D2EFB}" type="datetimeFigureOut">
              <a:rPr kumimoji="1" lang="ja-JP" altLang="en-US" smtClean="0"/>
              <a:t>2019/6/30</a:t>
            </a:fld>
            <a:endParaRPr kumimoji="1" lang="ja-JP" altLang="en-US"/>
          </a:p>
        </p:txBody>
      </p:sp>
      <p:sp>
        <p:nvSpPr>
          <p:cNvPr id="3" name="フッター プレースホルダー 2">
            <a:extLst>
              <a:ext uri="{FF2B5EF4-FFF2-40B4-BE49-F238E27FC236}">
                <a16:creationId xmlns:a16="http://schemas.microsoft.com/office/drawing/2014/main" id="{D1856942-5948-4F6D-85C3-15EE9EA9F2C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EE22DCA-09B1-4273-B915-FA4E07CE9198}"/>
              </a:ext>
            </a:extLst>
          </p:cNvPr>
          <p:cNvSpPr>
            <a:spLocks noGrp="1"/>
          </p:cNvSpPr>
          <p:nvPr>
            <p:ph type="sldNum" sz="quarter" idx="12"/>
          </p:nvPr>
        </p:nvSpPr>
        <p:spPr/>
        <p:txBody>
          <a:bodyPr/>
          <a:lstStyle/>
          <a:p>
            <a:fld id="{6553F90F-C561-4EF4-A447-498ACEFF14A5}" type="slidenum">
              <a:rPr kumimoji="1" lang="ja-JP" altLang="en-US" smtClean="0"/>
              <a:t>‹#›</a:t>
            </a:fld>
            <a:endParaRPr kumimoji="1" lang="ja-JP" altLang="en-US"/>
          </a:p>
        </p:txBody>
      </p:sp>
    </p:spTree>
    <p:extLst>
      <p:ext uri="{BB962C8B-B14F-4D97-AF65-F5344CB8AC3E}">
        <p14:creationId xmlns:p14="http://schemas.microsoft.com/office/powerpoint/2010/main" val="446564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A95C7A-D2FA-45A4-81CB-F2058C54AB5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135610B-D5E1-4C43-AADA-0BC5A18DFD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05EC001-0CAB-42AB-8F06-007A918B2F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370DB28-A215-4902-B4B7-0C51000691D6}"/>
              </a:ext>
            </a:extLst>
          </p:cNvPr>
          <p:cNvSpPr>
            <a:spLocks noGrp="1"/>
          </p:cNvSpPr>
          <p:nvPr>
            <p:ph type="dt" sz="half" idx="10"/>
          </p:nvPr>
        </p:nvSpPr>
        <p:spPr/>
        <p:txBody>
          <a:bodyPr/>
          <a:lstStyle/>
          <a:p>
            <a:fld id="{689859EF-47CF-439E-B9DD-B4CEC63D2EFB}" type="datetimeFigureOut">
              <a:rPr kumimoji="1" lang="ja-JP" altLang="en-US" smtClean="0"/>
              <a:t>2019/6/30</a:t>
            </a:fld>
            <a:endParaRPr kumimoji="1" lang="ja-JP" altLang="en-US"/>
          </a:p>
        </p:txBody>
      </p:sp>
      <p:sp>
        <p:nvSpPr>
          <p:cNvPr id="6" name="フッター プレースホルダー 5">
            <a:extLst>
              <a:ext uri="{FF2B5EF4-FFF2-40B4-BE49-F238E27FC236}">
                <a16:creationId xmlns:a16="http://schemas.microsoft.com/office/drawing/2014/main" id="{74F05625-23F2-4CE6-976B-246958AC10A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872BEF6-0E22-4063-AF47-B562AC0481A4}"/>
              </a:ext>
            </a:extLst>
          </p:cNvPr>
          <p:cNvSpPr>
            <a:spLocks noGrp="1"/>
          </p:cNvSpPr>
          <p:nvPr>
            <p:ph type="sldNum" sz="quarter" idx="12"/>
          </p:nvPr>
        </p:nvSpPr>
        <p:spPr/>
        <p:txBody>
          <a:bodyPr/>
          <a:lstStyle/>
          <a:p>
            <a:fld id="{6553F90F-C561-4EF4-A447-498ACEFF14A5}" type="slidenum">
              <a:rPr kumimoji="1" lang="ja-JP" altLang="en-US" smtClean="0"/>
              <a:t>‹#›</a:t>
            </a:fld>
            <a:endParaRPr kumimoji="1" lang="ja-JP" altLang="en-US"/>
          </a:p>
        </p:txBody>
      </p:sp>
    </p:spTree>
    <p:extLst>
      <p:ext uri="{BB962C8B-B14F-4D97-AF65-F5344CB8AC3E}">
        <p14:creationId xmlns:p14="http://schemas.microsoft.com/office/powerpoint/2010/main" val="2488312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A4E6BE-2C21-4F87-8EDD-552A6637D78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58D42AB-F241-460C-A6D2-A0FC2D4A3C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75EA557-4E42-462F-A28A-5D5FD79994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AA8CAC2-2590-4F07-9573-3564BB09051D}"/>
              </a:ext>
            </a:extLst>
          </p:cNvPr>
          <p:cNvSpPr>
            <a:spLocks noGrp="1"/>
          </p:cNvSpPr>
          <p:nvPr>
            <p:ph type="dt" sz="half" idx="10"/>
          </p:nvPr>
        </p:nvSpPr>
        <p:spPr/>
        <p:txBody>
          <a:bodyPr/>
          <a:lstStyle/>
          <a:p>
            <a:fld id="{689859EF-47CF-439E-B9DD-B4CEC63D2EFB}" type="datetimeFigureOut">
              <a:rPr kumimoji="1" lang="ja-JP" altLang="en-US" smtClean="0"/>
              <a:t>2019/6/30</a:t>
            </a:fld>
            <a:endParaRPr kumimoji="1" lang="ja-JP" altLang="en-US"/>
          </a:p>
        </p:txBody>
      </p:sp>
      <p:sp>
        <p:nvSpPr>
          <p:cNvPr id="6" name="フッター プレースホルダー 5">
            <a:extLst>
              <a:ext uri="{FF2B5EF4-FFF2-40B4-BE49-F238E27FC236}">
                <a16:creationId xmlns:a16="http://schemas.microsoft.com/office/drawing/2014/main" id="{2B5DD094-980E-4149-8AA6-F5CE58B66FA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7679AFB-3EAA-420A-818E-2AB93215BBBF}"/>
              </a:ext>
            </a:extLst>
          </p:cNvPr>
          <p:cNvSpPr>
            <a:spLocks noGrp="1"/>
          </p:cNvSpPr>
          <p:nvPr>
            <p:ph type="sldNum" sz="quarter" idx="12"/>
          </p:nvPr>
        </p:nvSpPr>
        <p:spPr/>
        <p:txBody>
          <a:bodyPr/>
          <a:lstStyle/>
          <a:p>
            <a:fld id="{6553F90F-C561-4EF4-A447-498ACEFF14A5}" type="slidenum">
              <a:rPr kumimoji="1" lang="ja-JP" altLang="en-US" smtClean="0"/>
              <a:t>‹#›</a:t>
            </a:fld>
            <a:endParaRPr kumimoji="1" lang="ja-JP" altLang="en-US"/>
          </a:p>
        </p:txBody>
      </p:sp>
    </p:spTree>
    <p:extLst>
      <p:ext uri="{BB962C8B-B14F-4D97-AF65-F5344CB8AC3E}">
        <p14:creationId xmlns:p14="http://schemas.microsoft.com/office/powerpoint/2010/main" val="1185389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46BC237-7415-4D45-A425-9CA81EC859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92D021A-7312-430F-8C3A-67D4D3EE2F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87E5740-6236-489A-9F05-579ADB8AA7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9859EF-47CF-439E-B9DD-B4CEC63D2EFB}" type="datetimeFigureOut">
              <a:rPr kumimoji="1" lang="ja-JP" altLang="en-US" smtClean="0"/>
              <a:t>2019/6/30</a:t>
            </a:fld>
            <a:endParaRPr kumimoji="1" lang="ja-JP" altLang="en-US"/>
          </a:p>
        </p:txBody>
      </p:sp>
      <p:sp>
        <p:nvSpPr>
          <p:cNvPr id="5" name="フッター プレースホルダー 4">
            <a:extLst>
              <a:ext uri="{FF2B5EF4-FFF2-40B4-BE49-F238E27FC236}">
                <a16:creationId xmlns:a16="http://schemas.microsoft.com/office/drawing/2014/main" id="{A6876B29-56EE-4ED9-85CD-2210F6B746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34C73BB-DC6F-4DDC-9A55-5CA663FB07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53F90F-C561-4EF4-A447-498ACEFF14A5}" type="slidenum">
              <a:rPr kumimoji="1" lang="ja-JP" altLang="en-US" smtClean="0"/>
              <a:t>‹#›</a:t>
            </a:fld>
            <a:endParaRPr kumimoji="1" lang="ja-JP" altLang="en-US"/>
          </a:p>
        </p:txBody>
      </p:sp>
    </p:spTree>
    <p:extLst>
      <p:ext uri="{BB962C8B-B14F-4D97-AF65-F5344CB8AC3E}">
        <p14:creationId xmlns:p14="http://schemas.microsoft.com/office/powerpoint/2010/main" val="2329186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A9F3D65-C84D-42F2-AD58-8D271A2467AE}"/>
              </a:ext>
            </a:extLst>
          </p:cNvPr>
          <p:cNvSpPr>
            <a:spLocks noGrp="1"/>
          </p:cNvSpPr>
          <p:nvPr>
            <p:ph idx="1"/>
          </p:nvPr>
        </p:nvSpPr>
        <p:spPr/>
        <p:txBody>
          <a:bodyPr>
            <a:normAutofit/>
          </a:bodyPr>
          <a:lstStyle/>
          <a:p>
            <a:pPr marL="0" indent="0" algn="ctr">
              <a:buNone/>
            </a:pPr>
            <a:r>
              <a:rPr lang="ja-JP" altLang="en-US" dirty="0"/>
              <a:t>トヨタ品質管理のメカニズム</a:t>
            </a:r>
          </a:p>
          <a:p>
            <a:pPr marL="0" indent="0">
              <a:buNone/>
            </a:pPr>
            <a:endParaRPr lang="en-US" altLang="ja-JP" dirty="0"/>
          </a:p>
          <a:p>
            <a:pPr marL="0" indent="0">
              <a:buNone/>
            </a:pPr>
            <a:endParaRPr lang="en-US" altLang="ja-JP" dirty="0"/>
          </a:p>
          <a:p>
            <a:pPr marL="0" indent="0">
              <a:buNone/>
            </a:pPr>
            <a:endParaRPr lang="en-US" altLang="ja-JP" dirty="0"/>
          </a:p>
          <a:p>
            <a:pPr marL="0" indent="0" algn="r">
              <a:buNone/>
            </a:pPr>
            <a:r>
              <a:rPr lang="ja-JP" altLang="en-US" dirty="0"/>
              <a:t>京都大学経済学部リフレッシュみずほホール</a:t>
            </a:r>
          </a:p>
          <a:p>
            <a:pPr marL="0" indent="0" algn="r">
              <a:buNone/>
            </a:pPr>
            <a:r>
              <a:rPr lang="en-US" altLang="ja-JP" dirty="0"/>
              <a:t>2019</a:t>
            </a:r>
            <a:r>
              <a:rPr lang="ja-JP" altLang="en-US" dirty="0"/>
              <a:t>年６月</a:t>
            </a:r>
            <a:r>
              <a:rPr lang="en-US" altLang="ja-JP" dirty="0"/>
              <a:t>29</a:t>
            </a:r>
            <a:r>
              <a:rPr lang="ja-JP" altLang="en-US" dirty="0"/>
              <a:t>日</a:t>
            </a:r>
          </a:p>
          <a:p>
            <a:pPr marL="0" indent="0" algn="r">
              <a:buNone/>
            </a:pPr>
            <a:r>
              <a:rPr kumimoji="1" lang="ja-JP" altLang="en-US" dirty="0"/>
              <a:t>阪南大学</a:t>
            </a:r>
            <a:endParaRPr lang="en-US" altLang="ja-JP" dirty="0"/>
          </a:p>
          <a:p>
            <a:pPr marL="0" indent="0" algn="r">
              <a:buNone/>
            </a:pPr>
            <a:r>
              <a:rPr kumimoji="1" lang="ja-JP" altLang="en-US" dirty="0"/>
              <a:t>片渕　卓志</a:t>
            </a:r>
            <a:endParaRPr kumimoji="1" lang="en-US" altLang="ja-JP" dirty="0"/>
          </a:p>
          <a:p>
            <a:pPr marL="0" indent="0">
              <a:buNone/>
            </a:pPr>
            <a:endParaRPr kumimoji="1" lang="en-US" altLang="ja-JP" dirty="0"/>
          </a:p>
        </p:txBody>
      </p:sp>
      <p:sp>
        <p:nvSpPr>
          <p:cNvPr id="4" name="タイトル 3">
            <a:extLst>
              <a:ext uri="{FF2B5EF4-FFF2-40B4-BE49-F238E27FC236}">
                <a16:creationId xmlns:a16="http://schemas.microsoft.com/office/drawing/2014/main" id="{91147BC6-7F2D-4B81-8411-A280D6384853}"/>
              </a:ext>
            </a:extLst>
          </p:cNvPr>
          <p:cNvSpPr>
            <a:spLocks noGrp="1"/>
          </p:cNvSpPr>
          <p:nvPr>
            <p:ph type="title"/>
          </p:nvPr>
        </p:nvSpPr>
        <p:spPr/>
        <p:txBody>
          <a:bodyPr>
            <a:noAutofit/>
          </a:bodyPr>
          <a:lstStyle/>
          <a:p>
            <a:r>
              <a:rPr lang="ja-JP" altLang="en-US" sz="2000" dirty="0"/>
              <a:t>アジア中古車流通研究会</a:t>
            </a:r>
            <a:br>
              <a:rPr lang="ja-JP" altLang="en-US" sz="2000" dirty="0"/>
            </a:br>
            <a:r>
              <a:rPr lang="ja-JP" altLang="en-US" sz="2000" dirty="0"/>
              <a:t>主催：京都大学東アジア経済研究センター</a:t>
            </a:r>
            <a:br>
              <a:rPr lang="ja-JP" altLang="en-US" sz="2000" dirty="0"/>
            </a:br>
            <a:r>
              <a:rPr lang="ja-JP" altLang="en-US" sz="2000" dirty="0"/>
              <a:t>後援：京都大学東アジア経済研究センター支援会</a:t>
            </a:r>
            <a:br>
              <a:rPr lang="ja-JP" altLang="en-US" sz="2000" dirty="0"/>
            </a:br>
            <a:endParaRPr kumimoji="1" lang="ja-JP" altLang="en-US" sz="2000" dirty="0"/>
          </a:p>
        </p:txBody>
      </p:sp>
    </p:spTree>
    <p:extLst>
      <p:ext uri="{BB962C8B-B14F-4D97-AF65-F5344CB8AC3E}">
        <p14:creationId xmlns:p14="http://schemas.microsoft.com/office/powerpoint/2010/main" val="3626056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BE680D-B530-418F-A241-A29C68125919}"/>
              </a:ext>
            </a:extLst>
          </p:cNvPr>
          <p:cNvSpPr>
            <a:spLocks noGrp="1"/>
          </p:cNvSpPr>
          <p:nvPr>
            <p:ph type="title"/>
          </p:nvPr>
        </p:nvSpPr>
        <p:spPr/>
        <p:txBody>
          <a:bodyPr/>
          <a:lstStyle/>
          <a:p>
            <a:r>
              <a:rPr lang="en-US" altLang="ja-JP" dirty="0"/>
              <a:t>2</a:t>
            </a:r>
            <a:r>
              <a:rPr lang="ja-JP" altLang="en-US" dirty="0"/>
              <a:t>　トヨタにおける</a:t>
            </a:r>
            <a:r>
              <a:rPr lang="en-US" altLang="ja-JP" dirty="0"/>
              <a:t>TQC</a:t>
            </a:r>
            <a:r>
              <a:rPr lang="ja-JP" altLang="en-US" dirty="0"/>
              <a:t>の導入</a:t>
            </a:r>
            <a:endParaRPr kumimoji="1" lang="ja-JP" altLang="en-US" dirty="0"/>
          </a:p>
        </p:txBody>
      </p:sp>
      <p:sp>
        <p:nvSpPr>
          <p:cNvPr id="3" name="コンテンツ プレースホルダー 2">
            <a:extLst>
              <a:ext uri="{FF2B5EF4-FFF2-40B4-BE49-F238E27FC236}">
                <a16:creationId xmlns:a16="http://schemas.microsoft.com/office/drawing/2014/main" id="{730ED939-B711-45CF-A73A-1058F16FC1A9}"/>
              </a:ext>
            </a:extLst>
          </p:cNvPr>
          <p:cNvSpPr>
            <a:spLocks noGrp="1"/>
          </p:cNvSpPr>
          <p:nvPr>
            <p:ph idx="1"/>
          </p:nvPr>
        </p:nvSpPr>
        <p:spPr/>
        <p:txBody>
          <a:bodyPr/>
          <a:lstStyle/>
          <a:p>
            <a:r>
              <a:rPr lang="ja-JP" altLang="en-US" dirty="0"/>
              <a:t>機能別管理、品質と原価について後工程への保証事項と責任者を明確にした</a:t>
            </a:r>
          </a:p>
          <a:p>
            <a:endParaRPr kumimoji="1" lang="ja-JP" altLang="en-US" dirty="0"/>
          </a:p>
        </p:txBody>
      </p:sp>
    </p:spTree>
    <p:extLst>
      <p:ext uri="{BB962C8B-B14F-4D97-AF65-F5344CB8AC3E}">
        <p14:creationId xmlns:p14="http://schemas.microsoft.com/office/powerpoint/2010/main" val="1854500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12097C-454D-491B-A537-324F6C594E11}"/>
              </a:ext>
            </a:extLst>
          </p:cNvPr>
          <p:cNvSpPr>
            <a:spLocks noGrp="1"/>
          </p:cNvSpPr>
          <p:nvPr>
            <p:ph type="title"/>
          </p:nvPr>
        </p:nvSpPr>
        <p:spPr/>
        <p:txBody>
          <a:bodyPr>
            <a:normAutofit/>
          </a:bodyPr>
          <a:lstStyle/>
          <a:p>
            <a:r>
              <a:rPr lang="en-US" altLang="ja-JP" dirty="0"/>
              <a:t>3</a:t>
            </a:r>
            <a:r>
              <a:rPr lang="ja-JP" altLang="en-US" dirty="0"/>
              <a:t>　本社、工場、製造現場の業務分担関係の再編</a:t>
            </a:r>
            <a:endParaRPr kumimoji="1" lang="ja-JP" altLang="en-US" dirty="0"/>
          </a:p>
        </p:txBody>
      </p:sp>
      <p:sp>
        <p:nvSpPr>
          <p:cNvPr id="3" name="コンテンツ プレースホルダー 2">
            <a:extLst>
              <a:ext uri="{FF2B5EF4-FFF2-40B4-BE49-F238E27FC236}">
                <a16:creationId xmlns:a16="http://schemas.microsoft.com/office/drawing/2014/main" id="{4ABC1FE5-5E06-46E3-8DAD-C9BFA2535A42}"/>
              </a:ext>
            </a:extLst>
          </p:cNvPr>
          <p:cNvSpPr>
            <a:spLocks noGrp="1"/>
          </p:cNvSpPr>
          <p:nvPr>
            <p:ph idx="1"/>
          </p:nvPr>
        </p:nvSpPr>
        <p:spPr/>
        <p:txBody>
          <a:bodyPr>
            <a:normAutofit fontScale="92500" lnSpcReduction="20000"/>
          </a:bodyPr>
          <a:lstStyle/>
          <a:p>
            <a:r>
              <a:rPr lang="en-US" altLang="ja-JP" dirty="0"/>
              <a:t>1961</a:t>
            </a:r>
            <a:r>
              <a:rPr lang="ja-JP" altLang="en-US" dirty="0"/>
              <a:t>年より検査作業、検査管理が本社品質保証部から工場に移管</a:t>
            </a:r>
          </a:p>
          <a:p>
            <a:r>
              <a:rPr lang="en-US" altLang="ja-JP" dirty="0"/>
              <a:t>1963</a:t>
            </a:r>
            <a:r>
              <a:rPr lang="ja-JP" altLang="en-US" dirty="0"/>
              <a:t>年</a:t>
            </a:r>
            <a:r>
              <a:rPr lang="en-US" altLang="ja-JP" dirty="0"/>
              <a:t>12</a:t>
            </a:r>
            <a:r>
              <a:rPr lang="ja-JP" altLang="en-US" dirty="0"/>
              <a:t>月から検査作業を製造各部に移管</a:t>
            </a:r>
          </a:p>
          <a:p>
            <a:pPr marL="0" indent="0">
              <a:buNone/>
            </a:pPr>
            <a:r>
              <a:rPr lang="ja-JP" altLang="en-US" dirty="0"/>
              <a:t>→その結果、本社（品質保証部）では検査計画の立案と検査法の承認、工場スタッフ部門（検査部、工務部）では検査法の作成、製造部門（技術員室）では</a:t>
            </a:r>
            <a:r>
              <a:rPr lang="en-US" altLang="ja-JP" dirty="0"/>
              <a:t>QC</a:t>
            </a:r>
            <a:r>
              <a:rPr lang="ja-JP" altLang="en-US" dirty="0"/>
              <a:t>行程表の作成、製造現場（検査員、作業係）では、検査作業を担当するという関係が成立（製造の長が品質の責任を取る体制を確立するため）</a:t>
            </a:r>
          </a:p>
          <a:p>
            <a:r>
              <a:rPr lang="ja-JP" altLang="en-US" dirty="0"/>
              <a:t>製造現場における検査作業の業務分担：</a:t>
            </a:r>
          </a:p>
          <a:p>
            <a:pPr marL="0" indent="0">
              <a:buNone/>
            </a:pPr>
            <a:r>
              <a:rPr lang="ja-JP" altLang="en-US" dirty="0"/>
              <a:t>〇作業係の行う自己チェックは不良率の極めて低い項目であり、且つ、後工程で不良の発見が容易なものに限られていた</a:t>
            </a:r>
          </a:p>
          <a:p>
            <a:pPr marL="0" indent="0">
              <a:buNone/>
            </a:pPr>
            <a:r>
              <a:rPr lang="ja-JP" altLang="en-US" dirty="0"/>
              <a:t>〇検査係は作業者行程に入り、検査作業を行うことで日常的に不良情報、検査情報を作成し、製造課長に情報を送っていた</a:t>
            </a:r>
          </a:p>
          <a:p>
            <a:endParaRPr kumimoji="1" lang="ja-JP" altLang="en-US" dirty="0"/>
          </a:p>
        </p:txBody>
      </p:sp>
    </p:spTree>
    <p:extLst>
      <p:ext uri="{BB962C8B-B14F-4D97-AF65-F5344CB8AC3E}">
        <p14:creationId xmlns:p14="http://schemas.microsoft.com/office/powerpoint/2010/main" val="1135919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A5F122-B994-49EF-BED8-6961113F2DCC}"/>
              </a:ext>
            </a:extLst>
          </p:cNvPr>
          <p:cNvSpPr>
            <a:spLocks noGrp="1"/>
          </p:cNvSpPr>
          <p:nvPr>
            <p:ph type="title"/>
          </p:nvPr>
        </p:nvSpPr>
        <p:spPr/>
        <p:txBody>
          <a:bodyPr/>
          <a:lstStyle/>
          <a:p>
            <a:r>
              <a:rPr lang="ja-JP" altLang="en-US" dirty="0"/>
              <a:t>第６章　製造現場における品質管理</a:t>
            </a:r>
            <a:br>
              <a:rPr lang="ja-JP" altLang="en-US" dirty="0"/>
            </a:br>
            <a:endParaRPr kumimoji="1" lang="ja-JP" altLang="en-US" dirty="0"/>
          </a:p>
        </p:txBody>
      </p:sp>
      <p:sp>
        <p:nvSpPr>
          <p:cNvPr id="3" name="コンテンツ プレースホルダー 2">
            <a:extLst>
              <a:ext uri="{FF2B5EF4-FFF2-40B4-BE49-F238E27FC236}">
                <a16:creationId xmlns:a16="http://schemas.microsoft.com/office/drawing/2014/main" id="{C8DB6BFC-EDEA-435C-8279-21E9787AA498}"/>
              </a:ext>
            </a:extLst>
          </p:cNvPr>
          <p:cNvSpPr>
            <a:spLocks noGrp="1"/>
          </p:cNvSpPr>
          <p:nvPr>
            <p:ph idx="1"/>
          </p:nvPr>
        </p:nvSpPr>
        <p:spPr/>
        <p:txBody>
          <a:bodyPr/>
          <a:lstStyle/>
          <a:p>
            <a:pPr marL="0" indent="0">
              <a:buNone/>
            </a:pPr>
            <a:r>
              <a:rPr lang="ja-JP" altLang="en-US" dirty="0"/>
              <a:t>＊主題：品質管理業務に対するライン部門とスタッフ部門の関与、業務分担関係の実態分析</a:t>
            </a:r>
          </a:p>
          <a:p>
            <a:pPr marL="0" indent="0">
              <a:buNone/>
            </a:pPr>
            <a:endParaRPr lang="en-US" altLang="ja-JP" dirty="0"/>
          </a:p>
          <a:p>
            <a:pPr marL="0" indent="0">
              <a:buNone/>
            </a:pPr>
            <a:r>
              <a:rPr lang="en-US" altLang="ja-JP" dirty="0"/>
              <a:t>1</a:t>
            </a:r>
            <a:r>
              <a:rPr lang="ja-JP" altLang="en-US" dirty="0"/>
              <a:t>　工場組織とライン部門、技術員室の役割</a:t>
            </a:r>
          </a:p>
          <a:p>
            <a:r>
              <a:rPr lang="ja-JP" altLang="en-US" dirty="0"/>
              <a:t>ライン部門は製造各課の作業係と検査係、スタッフ部門に相当するのは技術員室と工務部</a:t>
            </a:r>
          </a:p>
          <a:p>
            <a:endParaRPr kumimoji="1" lang="ja-JP" altLang="en-US" dirty="0"/>
          </a:p>
        </p:txBody>
      </p:sp>
    </p:spTree>
    <p:extLst>
      <p:ext uri="{BB962C8B-B14F-4D97-AF65-F5344CB8AC3E}">
        <p14:creationId xmlns:p14="http://schemas.microsoft.com/office/powerpoint/2010/main" val="2674136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75673F-70B5-4B86-ADB3-AAD7347B04B0}"/>
              </a:ext>
            </a:extLst>
          </p:cNvPr>
          <p:cNvSpPr>
            <a:spLocks noGrp="1"/>
          </p:cNvSpPr>
          <p:nvPr>
            <p:ph type="title"/>
          </p:nvPr>
        </p:nvSpPr>
        <p:spPr>
          <a:xfrm>
            <a:off x="838200" y="365125"/>
            <a:ext cx="10515600" cy="473075"/>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8AFBB49F-9129-4396-8710-3DC6696F86AC}"/>
              </a:ext>
            </a:extLst>
          </p:cNvPr>
          <p:cNvSpPr>
            <a:spLocks noGrp="1"/>
          </p:cNvSpPr>
          <p:nvPr>
            <p:ph idx="1"/>
          </p:nvPr>
        </p:nvSpPr>
        <p:spPr>
          <a:xfrm>
            <a:off x="838200" y="1323975"/>
            <a:ext cx="10515600" cy="4852988"/>
          </a:xfrm>
        </p:spPr>
        <p:txBody>
          <a:bodyPr>
            <a:normAutofit lnSpcReduction="10000"/>
          </a:bodyPr>
          <a:lstStyle/>
          <a:p>
            <a:pPr marL="0" indent="0">
              <a:buNone/>
            </a:pPr>
            <a:r>
              <a:rPr lang="en-US" altLang="ja-JP" dirty="0"/>
              <a:t>2</a:t>
            </a:r>
            <a:r>
              <a:rPr lang="ja-JP" altLang="en-US" dirty="0"/>
              <a:t>　</a:t>
            </a:r>
            <a:r>
              <a:rPr lang="en-US" altLang="ja-JP" dirty="0"/>
              <a:t>QC</a:t>
            </a:r>
            <a:r>
              <a:rPr lang="ja-JP" altLang="en-US" dirty="0"/>
              <a:t>教育</a:t>
            </a:r>
          </a:p>
          <a:p>
            <a:pPr marL="0" indent="0">
              <a:buNone/>
            </a:pPr>
            <a:r>
              <a:rPr lang="ja-JP" altLang="en-US" dirty="0"/>
              <a:t>技術員に対し、多種類の長時間の講習を実施</a:t>
            </a:r>
          </a:p>
          <a:p>
            <a:pPr marL="0" indent="0">
              <a:buNone/>
            </a:pPr>
            <a:r>
              <a:rPr lang="ja-JP" altLang="en-US" dirty="0"/>
              <a:t>製造現場では、工長及び組長には特別の教育を実施</a:t>
            </a:r>
          </a:p>
          <a:p>
            <a:pPr marL="0" indent="0">
              <a:buNone/>
            </a:pPr>
            <a:r>
              <a:rPr lang="ja-JP" altLang="en-US" dirty="0"/>
              <a:t>→</a:t>
            </a:r>
            <a:r>
              <a:rPr lang="en-US" altLang="ja-JP" dirty="0"/>
              <a:t>1960</a:t>
            </a:r>
            <a:r>
              <a:rPr lang="ja-JP" altLang="en-US" dirty="0"/>
              <a:t>年代前半の</a:t>
            </a:r>
            <a:r>
              <a:rPr lang="en-US" altLang="ja-JP" dirty="0"/>
              <a:t>QC</a:t>
            </a:r>
            <a:r>
              <a:rPr lang="ja-JP" altLang="en-US" dirty="0"/>
              <a:t>教育の重点</a:t>
            </a:r>
          </a:p>
          <a:p>
            <a:pPr marL="0" indent="0">
              <a:buNone/>
            </a:pPr>
            <a:r>
              <a:rPr lang="en-US" altLang="ja-JP" dirty="0"/>
              <a:t>3</a:t>
            </a:r>
            <a:r>
              <a:rPr lang="ja-JP" altLang="en-US" dirty="0"/>
              <a:t>　</a:t>
            </a:r>
            <a:r>
              <a:rPr lang="en-US" altLang="ja-JP" dirty="0"/>
              <a:t>QC</a:t>
            </a:r>
            <a:r>
              <a:rPr lang="ja-JP" altLang="en-US" dirty="0"/>
              <a:t>サークル活動の実態</a:t>
            </a:r>
          </a:p>
          <a:p>
            <a:r>
              <a:rPr lang="ja-JP" altLang="en-US" dirty="0"/>
              <a:t>活動テーマは不良対策と精度の向上（</a:t>
            </a:r>
            <a:r>
              <a:rPr lang="en-US" altLang="ja-JP" dirty="0"/>
              <a:t>1970</a:t>
            </a:r>
            <a:r>
              <a:rPr lang="ja-JP" altLang="en-US" dirty="0"/>
              <a:t>年以降もトヨタの場合、コストの低減、能率向上、経費節減、モラルアップがテーマとなることは少ない）</a:t>
            </a:r>
          </a:p>
          <a:p>
            <a:r>
              <a:rPr lang="ja-JP" altLang="en-US" dirty="0"/>
              <a:t>・テーマ選定の理由は、①サークルのリーダーが問題視し取り上げるケース、②部、課長方針を具体化するケース（方針に基づく上司の指示）、③他職場からのフィードバック</a:t>
            </a:r>
          </a:p>
          <a:p>
            <a:endParaRPr kumimoji="1" lang="ja-JP" altLang="en-US" dirty="0"/>
          </a:p>
        </p:txBody>
      </p:sp>
    </p:spTree>
    <p:extLst>
      <p:ext uri="{BB962C8B-B14F-4D97-AF65-F5344CB8AC3E}">
        <p14:creationId xmlns:p14="http://schemas.microsoft.com/office/powerpoint/2010/main" val="2878174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BC9064-929E-4D79-A4FC-B781995B0D92}"/>
              </a:ext>
            </a:extLst>
          </p:cNvPr>
          <p:cNvSpPr>
            <a:spLocks noGrp="1"/>
          </p:cNvSpPr>
          <p:nvPr>
            <p:ph type="title"/>
          </p:nvPr>
        </p:nvSpPr>
        <p:spPr/>
        <p:txBody>
          <a:bodyPr/>
          <a:lstStyle/>
          <a:p>
            <a:endParaRPr kumimoji="1" lang="ja-JP" altLang="en-US" dirty="0"/>
          </a:p>
        </p:txBody>
      </p:sp>
      <p:sp>
        <p:nvSpPr>
          <p:cNvPr id="3" name="コンテンツ プレースホルダー 2">
            <a:extLst>
              <a:ext uri="{FF2B5EF4-FFF2-40B4-BE49-F238E27FC236}">
                <a16:creationId xmlns:a16="http://schemas.microsoft.com/office/drawing/2014/main" id="{A16B7F94-2F9A-4956-9F3C-519BB0F50DB9}"/>
              </a:ext>
            </a:extLst>
          </p:cNvPr>
          <p:cNvSpPr>
            <a:spLocks noGrp="1"/>
          </p:cNvSpPr>
          <p:nvPr>
            <p:ph idx="1"/>
          </p:nvPr>
        </p:nvSpPr>
        <p:spPr/>
        <p:txBody>
          <a:bodyPr/>
          <a:lstStyle/>
          <a:p>
            <a:pPr marL="0" indent="0">
              <a:buNone/>
            </a:pPr>
            <a:r>
              <a:rPr lang="en-US" altLang="ja-JP" dirty="0"/>
              <a:t>4</a:t>
            </a:r>
            <a:r>
              <a:rPr lang="ja-JP" altLang="en-US" dirty="0"/>
              <a:t>　作業標準の改訂と現場監督者の役割</a:t>
            </a:r>
          </a:p>
          <a:p>
            <a:r>
              <a:rPr lang="ja-JP" altLang="en-US" dirty="0"/>
              <a:t>製造現場ライン部門は</a:t>
            </a:r>
            <a:r>
              <a:rPr lang="en-US" altLang="ja-JP" dirty="0"/>
              <a:t>QC</a:t>
            </a:r>
            <a:r>
              <a:rPr lang="ja-JP" altLang="en-US" dirty="0"/>
              <a:t>工程表の管理水準の向上へ関与する</a:t>
            </a:r>
          </a:p>
          <a:p>
            <a:r>
              <a:rPr lang="ja-JP" altLang="en-US" dirty="0"/>
              <a:t>規格製造基準と管理水準</a:t>
            </a:r>
          </a:p>
          <a:p>
            <a:pPr marL="0" indent="0">
              <a:buNone/>
            </a:pPr>
            <a:r>
              <a:rPr lang="ja-JP" altLang="en-US" dirty="0"/>
              <a:t>　　→製造現場における小改善の存在</a:t>
            </a:r>
          </a:p>
          <a:p>
            <a:r>
              <a:rPr lang="ja-JP" altLang="en-US" dirty="0"/>
              <a:t>管理水準の設定方法：品質検討会議（技術員、工長）→工長以下のライン部門は、この水準の改訂を受けて工程内のあらゆる要因を解析し、必要な対策を講じる責任を負う</a:t>
            </a:r>
          </a:p>
          <a:p>
            <a:endParaRPr kumimoji="1" lang="ja-JP" altLang="en-US" dirty="0"/>
          </a:p>
        </p:txBody>
      </p:sp>
    </p:spTree>
    <p:extLst>
      <p:ext uri="{BB962C8B-B14F-4D97-AF65-F5344CB8AC3E}">
        <p14:creationId xmlns:p14="http://schemas.microsoft.com/office/powerpoint/2010/main" val="3839273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D72508-E95E-43A7-B637-C7DD4CD61BC3}"/>
              </a:ext>
            </a:extLst>
          </p:cNvPr>
          <p:cNvSpPr>
            <a:spLocks noGrp="1"/>
          </p:cNvSpPr>
          <p:nvPr>
            <p:ph type="title"/>
          </p:nvPr>
        </p:nvSpPr>
        <p:spPr>
          <a:xfrm>
            <a:off x="838200" y="365125"/>
            <a:ext cx="10648950" cy="1325563"/>
          </a:xfrm>
        </p:spPr>
        <p:txBody>
          <a:bodyPr>
            <a:normAutofit/>
          </a:bodyPr>
          <a:lstStyle/>
          <a:p>
            <a:r>
              <a:rPr lang="ja-JP" altLang="en-US" dirty="0"/>
              <a:t>＊まとめ（</a:t>
            </a:r>
            <a:r>
              <a:rPr lang="en-US" altLang="ja-JP" dirty="0"/>
              <a:t>5</a:t>
            </a:r>
            <a:r>
              <a:rPr lang="ja-JP" altLang="en-US" dirty="0"/>
              <a:t>章の主題に応えるとすると）</a:t>
            </a:r>
            <a:endParaRPr kumimoji="1" lang="ja-JP" altLang="en-US" dirty="0"/>
          </a:p>
        </p:txBody>
      </p:sp>
      <p:sp>
        <p:nvSpPr>
          <p:cNvPr id="3" name="コンテンツ プレースホルダー 2">
            <a:extLst>
              <a:ext uri="{FF2B5EF4-FFF2-40B4-BE49-F238E27FC236}">
                <a16:creationId xmlns:a16="http://schemas.microsoft.com/office/drawing/2014/main" id="{7254ADE4-8E28-4581-AB5A-D3D23FD16E22}"/>
              </a:ext>
            </a:extLst>
          </p:cNvPr>
          <p:cNvSpPr>
            <a:spLocks noGrp="1"/>
          </p:cNvSpPr>
          <p:nvPr>
            <p:ph idx="1"/>
          </p:nvPr>
        </p:nvSpPr>
        <p:spPr/>
        <p:txBody>
          <a:bodyPr/>
          <a:lstStyle/>
          <a:p>
            <a:r>
              <a:rPr lang="ja-JP" altLang="en-US" dirty="0"/>
              <a:t>班長は自己チェックが中心でたいした権限を与えられていない</a:t>
            </a:r>
          </a:p>
          <a:p>
            <a:r>
              <a:rPr lang="ja-JP" altLang="en-US" dirty="0"/>
              <a:t>組長はモノの管理を担う</a:t>
            </a:r>
          </a:p>
          <a:p>
            <a:r>
              <a:rPr lang="ja-JP" altLang="en-US" dirty="0"/>
              <a:t>工長は重要品質問題を決める</a:t>
            </a:r>
          </a:p>
          <a:p>
            <a:r>
              <a:rPr lang="ja-JP" altLang="en-US" dirty="0"/>
              <a:t>技術員室は改善活動の中心、不良の解析を行う</a:t>
            </a:r>
          </a:p>
          <a:p>
            <a:r>
              <a:rPr lang="ja-JP" altLang="en-US" dirty="0"/>
              <a:t>検査係は検査情報を製造部門の長、品質保証部に上げる</a:t>
            </a:r>
          </a:p>
          <a:p>
            <a:endParaRPr lang="ja-JP" altLang="en-US" dirty="0"/>
          </a:p>
          <a:p>
            <a:endParaRPr kumimoji="1" lang="ja-JP" altLang="en-US" dirty="0"/>
          </a:p>
        </p:txBody>
      </p:sp>
    </p:spTree>
    <p:extLst>
      <p:ext uri="{BB962C8B-B14F-4D97-AF65-F5344CB8AC3E}">
        <p14:creationId xmlns:p14="http://schemas.microsoft.com/office/powerpoint/2010/main" val="2249780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9F88D9-1401-46F1-A9B7-88AD28FCDBA9}"/>
              </a:ext>
            </a:extLst>
          </p:cNvPr>
          <p:cNvSpPr>
            <a:spLocks noGrp="1"/>
          </p:cNvSpPr>
          <p:nvPr>
            <p:ph type="title"/>
          </p:nvPr>
        </p:nvSpPr>
        <p:spPr/>
        <p:txBody>
          <a:bodyPr/>
          <a:lstStyle/>
          <a:p>
            <a:r>
              <a:rPr lang="ja-JP" altLang="en-US" dirty="0"/>
              <a:t>＊主に用いた資料：</a:t>
            </a:r>
            <a:endParaRPr kumimoji="1" lang="ja-JP" altLang="en-US" dirty="0"/>
          </a:p>
        </p:txBody>
      </p:sp>
      <p:sp>
        <p:nvSpPr>
          <p:cNvPr id="3" name="コンテンツ プレースホルダー 2">
            <a:extLst>
              <a:ext uri="{FF2B5EF4-FFF2-40B4-BE49-F238E27FC236}">
                <a16:creationId xmlns:a16="http://schemas.microsoft.com/office/drawing/2014/main" id="{B92EA1B0-0B56-43F5-A474-182E81A87228}"/>
              </a:ext>
            </a:extLst>
          </p:cNvPr>
          <p:cNvSpPr>
            <a:spLocks noGrp="1"/>
          </p:cNvSpPr>
          <p:nvPr>
            <p:ph idx="1"/>
          </p:nvPr>
        </p:nvSpPr>
        <p:spPr/>
        <p:txBody>
          <a:bodyPr/>
          <a:lstStyle/>
          <a:p>
            <a:pPr marL="0" indent="0">
              <a:buNone/>
            </a:pPr>
            <a:r>
              <a:rPr lang="en-US" altLang="ja-JP" dirty="0"/>
              <a:t>『</a:t>
            </a:r>
            <a:r>
              <a:rPr lang="ja-JP" altLang="en-US" dirty="0"/>
              <a:t>品質管理</a:t>
            </a:r>
            <a:r>
              <a:rPr lang="en-US" altLang="ja-JP" dirty="0"/>
              <a:t>』</a:t>
            </a:r>
            <a:r>
              <a:rPr lang="ja-JP" altLang="en-US" dirty="0"/>
              <a:t>、旧労働省</a:t>
            </a:r>
            <a:r>
              <a:rPr lang="en-US" altLang="ja-JP" dirty="0"/>
              <a:t>『</a:t>
            </a:r>
            <a:r>
              <a:rPr lang="ja-JP" altLang="en-US" dirty="0"/>
              <a:t>労働生産性調査報告</a:t>
            </a:r>
            <a:r>
              <a:rPr lang="en-US" altLang="ja-JP" dirty="0"/>
              <a:t>』</a:t>
            </a:r>
            <a:r>
              <a:rPr lang="ja-JP" altLang="en-US" dirty="0"/>
              <a:t>の「自動車工業」、</a:t>
            </a:r>
            <a:r>
              <a:rPr lang="en-US" altLang="ja-JP" dirty="0"/>
              <a:t>『</a:t>
            </a:r>
            <a:r>
              <a:rPr lang="ja-JP" altLang="en-US" dirty="0"/>
              <a:t>デミング賞実施賞受賞講演要旨</a:t>
            </a:r>
            <a:r>
              <a:rPr lang="en-US" altLang="ja-JP" dirty="0"/>
              <a:t>』</a:t>
            </a:r>
            <a:r>
              <a:rPr lang="ja-JP" altLang="en-US" dirty="0"/>
              <a:t>、</a:t>
            </a:r>
            <a:r>
              <a:rPr lang="en-US" altLang="ja-JP" dirty="0"/>
              <a:t>『</a:t>
            </a:r>
            <a:r>
              <a:rPr lang="ja-JP" altLang="en-US" dirty="0"/>
              <a:t>ＱＣサークル</a:t>
            </a:r>
            <a:r>
              <a:rPr lang="en-US" altLang="ja-JP" dirty="0"/>
              <a:t>』</a:t>
            </a:r>
            <a:r>
              <a:rPr lang="ja-JP" altLang="en-US" dirty="0"/>
              <a:t>、</a:t>
            </a:r>
            <a:r>
              <a:rPr lang="en-US" altLang="ja-JP" dirty="0"/>
              <a:t>『</a:t>
            </a:r>
            <a:r>
              <a:rPr lang="ja-JP" altLang="en-US" dirty="0"/>
              <a:t>品質管理実状説明書</a:t>
            </a:r>
            <a:r>
              <a:rPr lang="en-US" altLang="ja-JP" dirty="0"/>
              <a:t>』</a:t>
            </a:r>
          </a:p>
          <a:p>
            <a:endParaRPr kumimoji="1" lang="ja-JP" altLang="en-US" dirty="0"/>
          </a:p>
        </p:txBody>
      </p:sp>
    </p:spTree>
    <p:extLst>
      <p:ext uri="{BB962C8B-B14F-4D97-AF65-F5344CB8AC3E}">
        <p14:creationId xmlns:p14="http://schemas.microsoft.com/office/powerpoint/2010/main" val="478627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92614838-4209-46CD-A0E2-D36184C4B880}"/>
              </a:ext>
            </a:extLst>
          </p:cNvPr>
          <p:cNvPicPr>
            <a:picLocks noChangeAspect="1"/>
          </p:cNvPicPr>
          <p:nvPr/>
        </p:nvPicPr>
        <p:blipFill>
          <a:blip r:embed="rId2"/>
          <a:stretch>
            <a:fillRect/>
          </a:stretch>
        </p:blipFill>
        <p:spPr>
          <a:xfrm>
            <a:off x="1396734" y="294087"/>
            <a:ext cx="9398531" cy="6269826"/>
          </a:xfrm>
          <a:prstGeom prst="rect">
            <a:avLst/>
          </a:prstGeom>
        </p:spPr>
      </p:pic>
    </p:spTree>
    <p:extLst>
      <p:ext uri="{BB962C8B-B14F-4D97-AF65-F5344CB8AC3E}">
        <p14:creationId xmlns:p14="http://schemas.microsoft.com/office/powerpoint/2010/main" val="3228378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550ED859-46A5-4759-AA2B-2E2871068355}"/>
              </a:ext>
            </a:extLst>
          </p:cNvPr>
          <p:cNvPicPr>
            <a:picLocks noChangeAspect="1"/>
          </p:cNvPicPr>
          <p:nvPr/>
        </p:nvPicPr>
        <p:blipFill>
          <a:blip r:embed="rId2"/>
          <a:stretch>
            <a:fillRect/>
          </a:stretch>
        </p:blipFill>
        <p:spPr>
          <a:xfrm>
            <a:off x="1362074" y="157012"/>
            <a:ext cx="9096375" cy="6287219"/>
          </a:xfrm>
          <a:prstGeom prst="rect">
            <a:avLst/>
          </a:prstGeom>
        </p:spPr>
      </p:pic>
    </p:spTree>
    <p:extLst>
      <p:ext uri="{BB962C8B-B14F-4D97-AF65-F5344CB8AC3E}">
        <p14:creationId xmlns:p14="http://schemas.microsoft.com/office/powerpoint/2010/main" val="485598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017C97CC-AAC9-40FD-B8A9-C0BC789E14DB}"/>
              </a:ext>
            </a:extLst>
          </p:cNvPr>
          <p:cNvPicPr>
            <a:picLocks noChangeAspect="1"/>
          </p:cNvPicPr>
          <p:nvPr/>
        </p:nvPicPr>
        <p:blipFill>
          <a:blip r:embed="rId2"/>
          <a:stretch>
            <a:fillRect/>
          </a:stretch>
        </p:blipFill>
        <p:spPr>
          <a:xfrm>
            <a:off x="3652928" y="0"/>
            <a:ext cx="4886144" cy="6858000"/>
          </a:xfrm>
          <a:prstGeom prst="rect">
            <a:avLst/>
          </a:prstGeom>
        </p:spPr>
      </p:pic>
    </p:spTree>
    <p:extLst>
      <p:ext uri="{BB962C8B-B14F-4D97-AF65-F5344CB8AC3E}">
        <p14:creationId xmlns:p14="http://schemas.microsoft.com/office/powerpoint/2010/main" val="3083469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668DA0-F345-4ABE-AC90-8ECBCD222BD7}"/>
              </a:ext>
            </a:extLst>
          </p:cNvPr>
          <p:cNvSpPr>
            <a:spLocks noGrp="1"/>
          </p:cNvSpPr>
          <p:nvPr>
            <p:ph type="title"/>
          </p:nvPr>
        </p:nvSpPr>
        <p:spPr/>
        <p:txBody>
          <a:bodyPr/>
          <a:lstStyle/>
          <a:p>
            <a:r>
              <a:rPr kumimoji="1" lang="ja-JP" altLang="en-US" dirty="0"/>
              <a:t>はしがき</a:t>
            </a:r>
          </a:p>
        </p:txBody>
      </p:sp>
      <p:sp>
        <p:nvSpPr>
          <p:cNvPr id="3" name="コンテンツ プレースホルダー 2">
            <a:extLst>
              <a:ext uri="{FF2B5EF4-FFF2-40B4-BE49-F238E27FC236}">
                <a16:creationId xmlns:a16="http://schemas.microsoft.com/office/drawing/2014/main" id="{B97D2B89-0E02-4E56-AE8B-57E222E11D99}"/>
              </a:ext>
            </a:extLst>
          </p:cNvPr>
          <p:cNvSpPr>
            <a:spLocks noGrp="1"/>
          </p:cNvSpPr>
          <p:nvPr>
            <p:ph idx="1"/>
          </p:nvPr>
        </p:nvSpPr>
        <p:spPr/>
        <p:txBody>
          <a:bodyPr/>
          <a:lstStyle/>
          <a:p>
            <a:r>
              <a:rPr lang="ja-JP" altLang="en-US" dirty="0"/>
              <a:t>ＱＣサークル生成期におけるトヨタ自動車の品質管理の組織と管理体制の研究</a:t>
            </a:r>
          </a:p>
          <a:p>
            <a:r>
              <a:rPr lang="en-US" altLang="ja-JP" dirty="0"/>
              <a:t>2001</a:t>
            </a:r>
            <a:r>
              <a:rPr lang="ja-JP" altLang="en-US" dirty="0"/>
              <a:t>年、</a:t>
            </a:r>
            <a:r>
              <a:rPr lang="en-US" altLang="ja-JP" dirty="0"/>
              <a:t>2002</a:t>
            </a:r>
            <a:r>
              <a:rPr lang="ja-JP" altLang="en-US" dirty="0"/>
              <a:t>年に追試をし、１９６０年代と組織と管理体制において変わりがないことを確認できた。</a:t>
            </a:r>
          </a:p>
          <a:p>
            <a:endParaRPr kumimoji="1" lang="ja-JP" altLang="en-US" dirty="0"/>
          </a:p>
        </p:txBody>
      </p:sp>
    </p:spTree>
    <p:extLst>
      <p:ext uri="{BB962C8B-B14F-4D97-AF65-F5344CB8AC3E}">
        <p14:creationId xmlns:p14="http://schemas.microsoft.com/office/powerpoint/2010/main" val="1373850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図 46">
            <a:extLst>
              <a:ext uri="{FF2B5EF4-FFF2-40B4-BE49-F238E27FC236}">
                <a16:creationId xmlns:a16="http://schemas.microsoft.com/office/drawing/2014/main" id="{105A7655-D44F-4528-8012-A05DDAB5624B}"/>
              </a:ext>
            </a:extLst>
          </p:cNvPr>
          <p:cNvPicPr>
            <a:picLocks noChangeAspect="1"/>
          </p:cNvPicPr>
          <p:nvPr/>
        </p:nvPicPr>
        <p:blipFill>
          <a:blip r:embed="rId2"/>
          <a:stretch>
            <a:fillRect/>
          </a:stretch>
        </p:blipFill>
        <p:spPr>
          <a:xfrm>
            <a:off x="1918706" y="932497"/>
            <a:ext cx="8354588" cy="4993006"/>
          </a:xfrm>
          <a:prstGeom prst="rect">
            <a:avLst/>
          </a:prstGeom>
        </p:spPr>
      </p:pic>
    </p:spTree>
    <p:extLst>
      <p:ext uri="{BB962C8B-B14F-4D97-AF65-F5344CB8AC3E}">
        <p14:creationId xmlns:p14="http://schemas.microsoft.com/office/powerpoint/2010/main" val="1623461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図 46">
            <a:extLst>
              <a:ext uri="{FF2B5EF4-FFF2-40B4-BE49-F238E27FC236}">
                <a16:creationId xmlns:a16="http://schemas.microsoft.com/office/drawing/2014/main" id="{3B84670F-B189-428A-B49F-27CDFB8BB194}"/>
              </a:ext>
            </a:extLst>
          </p:cNvPr>
          <p:cNvPicPr>
            <a:picLocks noChangeAspect="1"/>
          </p:cNvPicPr>
          <p:nvPr/>
        </p:nvPicPr>
        <p:blipFill>
          <a:blip r:embed="rId2"/>
          <a:stretch>
            <a:fillRect/>
          </a:stretch>
        </p:blipFill>
        <p:spPr>
          <a:xfrm>
            <a:off x="1180326" y="383982"/>
            <a:ext cx="9831348" cy="6090035"/>
          </a:xfrm>
          <a:prstGeom prst="rect">
            <a:avLst/>
          </a:prstGeom>
        </p:spPr>
      </p:pic>
    </p:spTree>
    <p:extLst>
      <p:ext uri="{BB962C8B-B14F-4D97-AF65-F5344CB8AC3E}">
        <p14:creationId xmlns:p14="http://schemas.microsoft.com/office/powerpoint/2010/main" val="1983697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8DBD2A-1D41-482C-8E56-824C66EA9E94}"/>
              </a:ext>
            </a:extLst>
          </p:cNvPr>
          <p:cNvSpPr>
            <a:spLocks noGrp="1"/>
          </p:cNvSpPr>
          <p:nvPr>
            <p:ph type="title"/>
          </p:nvPr>
        </p:nvSpPr>
        <p:spPr/>
        <p:txBody>
          <a:bodyPr/>
          <a:lstStyle/>
          <a:p>
            <a:r>
              <a:rPr lang="ja-JP" altLang="en-US" dirty="0"/>
              <a:t>第１章　日本企業における品質管理</a:t>
            </a:r>
            <a:endParaRPr kumimoji="1" lang="ja-JP" altLang="en-US" dirty="0"/>
          </a:p>
        </p:txBody>
      </p:sp>
      <p:sp>
        <p:nvSpPr>
          <p:cNvPr id="3" name="コンテンツ プレースホルダー 2">
            <a:extLst>
              <a:ext uri="{FF2B5EF4-FFF2-40B4-BE49-F238E27FC236}">
                <a16:creationId xmlns:a16="http://schemas.microsoft.com/office/drawing/2014/main" id="{B007813F-6E45-4491-8D1F-79DE6C760E45}"/>
              </a:ext>
            </a:extLst>
          </p:cNvPr>
          <p:cNvSpPr>
            <a:spLocks noGrp="1"/>
          </p:cNvSpPr>
          <p:nvPr>
            <p:ph idx="1"/>
          </p:nvPr>
        </p:nvSpPr>
        <p:spPr/>
        <p:txBody>
          <a:bodyPr>
            <a:normAutofit lnSpcReduction="10000"/>
          </a:bodyPr>
          <a:lstStyle/>
          <a:p>
            <a:pPr marL="0" indent="0">
              <a:buNone/>
            </a:pPr>
            <a:r>
              <a:rPr lang="en-US" altLang="ja-JP" dirty="0"/>
              <a:t>1</a:t>
            </a:r>
            <a:r>
              <a:rPr lang="ja-JP" altLang="en-US" dirty="0"/>
              <a:t>　日本製品における品質クライシスの背景：</a:t>
            </a:r>
          </a:p>
          <a:p>
            <a:r>
              <a:rPr lang="ja-JP" altLang="en-US" dirty="0"/>
              <a:t>「儲け主義」、経営陣が品質への興味を失ったこと</a:t>
            </a:r>
          </a:p>
          <a:p>
            <a:r>
              <a:rPr lang="ja-JP" altLang="en-US" dirty="0"/>
              <a:t>グローバル化との関わり</a:t>
            </a:r>
            <a:r>
              <a:rPr lang="en-US" altLang="ja-JP" dirty="0"/>
              <a:t>(</a:t>
            </a:r>
            <a:r>
              <a:rPr lang="ja-JP" altLang="en-US" dirty="0"/>
              <a:t>生産拠点の海外展開、現地へのエンジニアへの出向と国内の慢性的な人手不足、海外の取引先とのコミュニケーション不足</a:t>
            </a:r>
            <a:r>
              <a:rPr lang="en-US" altLang="ja-JP" dirty="0"/>
              <a:t>)</a:t>
            </a:r>
          </a:p>
          <a:p>
            <a:r>
              <a:rPr lang="ja-JP" altLang="en-US" dirty="0"/>
              <a:t>開発現場の問題：「設計に起因する不具合」が全体の</a:t>
            </a:r>
            <a:r>
              <a:rPr lang="en-US" altLang="ja-JP" dirty="0"/>
              <a:t>77</a:t>
            </a:r>
            <a:r>
              <a:rPr lang="ja-JP" altLang="en-US" dirty="0"/>
              <a:t>％</a:t>
            </a:r>
            <a:r>
              <a:rPr lang="en-US" altLang="ja-JP" dirty="0"/>
              <a:t>(</a:t>
            </a:r>
            <a:r>
              <a:rPr lang="ja-JP" altLang="en-US" dirty="0"/>
              <a:t>設計のデジタル化による開発責任チームの過重負担</a:t>
            </a:r>
            <a:r>
              <a:rPr lang="en-US" altLang="ja-JP" dirty="0"/>
              <a:t>)</a:t>
            </a:r>
          </a:p>
          <a:p>
            <a:r>
              <a:rPr lang="ja-JP" altLang="en-US" dirty="0"/>
              <a:t>労働体制の激変</a:t>
            </a:r>
          </a:p>
          <a:p>
            <a:pPr marL="0" indent="0">
              <a:buNone/>
            </a:pPr>
            <a:r>
              <a:rPr lang="ja-JP" altLang="en-US" dirty="0"/>
              <a:t>＊製品の欠陥・リコールは品質管理の問題、検査の不正やデータ改ざんは経営のマネジメントの問題</a:t>
            </a:r>
          </a:p>
        </p:txBody>
      </p:sp>
    </p:spTree>
    <p:extLst>
      <p:ext uri="{BB962C8B-B14F-4D97-AF65-F5344CB8AC3E}">
        <p14:creationId xmlns:p14="http://schemas.microsoft.com/office/powerpoint/2010/main" val="1030346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2322E5-E3E1-46DE-BBE9-BCBAC92E8246}"/>
              </a:ext>
            </a:extLst>
          </p:cNvPr>
          <p:cNvSpPr>
            <a:spLocks noGrp="1"/>
          </p:cNvSpPr>
          <p:nvPr>
            <p:ph type="title"/>
          </p:nvPr>
        </p:nvSpPr>
        <p:spPr/>
        <p:txBody>
          <a:bodyPr/>
          <a:lstStyle/>
          <a:p>
            <a:r>
              <a:rPr lang="en-US" altLang="ja-JP" dirty="0"/>
              <a:t>2</a:t>
            </a:r>
            <a:r>
              <a:rPr lang="ja-JP" altLang="en-US" dirty="0"/>
              <a:t>　研究課題の所在</a:t>
            </a:r>
            <a:endParaRPr kumimoji="1" lang="ja-JP" altLang="en-US" dirty="0"/>
          </a:p>
        </p:txBody>
      </p:sp>
      <p:sp>
        <p:nvSpPr>
          <p:cNvPr id="3" name="コンテンツ プレースホルダー 2">
            <a:extLst>
              <a:ext uri="{FF2B5EF4-FFF2-40B4-BE49-F238E27FC236}">
                <a16:creationId xmlns:a16="http://schemas.microsoft.com/office/drawing/2014/main" id="{0FBB593A-5C06-4F10-964D-9FDD472C70C1}"/>
              </a:ext>
            </a:extLst>
          </p:cNvPr>
          <p:cNvSpPr>
            <a:spLocks noGrp="1"/>
          </p:cNvSpPr>
          <p:nvPr>
            <p:ph idx="1"/>
          </p:nvPr>
        </p:nvSpPr>
        <p:spPr/>
        <p:txBody>
          <a:bodyPr/>
          <a:lstStyle/>
          <a:p>
            <a:r>
              <a:rPr lang="ja-JP" altLang="en-US" dirty="0"/>
              <a:t>日本企業の品質不良増加と対策</a:t>
            </a:r>
          </a:p>
          <a:p>
            <a:r>
              <a:rPr lang="ja-JP" altLang="en-US" dirty="0"/>
              <a:t>そもそも日本企業がどのような品質管理、品質マネジメントを行っているか</a:t>
            </a:r>
          </a:p>
          <a:p>
            <a:pPr marL="0" indent="0">
              <a:buNone/>
            </a:pPr>
            <a:r>
              <a:rPr lang="ja-JP" altLang="en-US" dirty="0"/>
              <a:t>　→こちらを課題にした。</a:t>
            </a:r>
          </a:p>
          <a:p>
            <a:r>
              <a:rPr lang="ja-JP" altLang="en-US" dirty="0"/>
              <a:t>対象とする時期：導入期である</a:t>
            </a:r>
            <a:r>
              <a:rPr lang="en-US" altLang="ja-JP" dirty="0"/>
              <a:t>1950</a:t>
            </a:r>
            <a:r>
              <a:rPr lang="ja-JP" altLang="en-US" dirty="0"/>
              <a:t>～</a:t>
            </a:r>
            <a:r>
              <a:rPr lang="en-US" altLang="ja-JP" dirty="0"/>
              <a:t>1960</a:t>
            </a:r>
            <a:r>
              <a:rPr lang="ja-JP" altLang="en-US" dirty="0"/>
              <a:t>年代</a:t>
            </a:r>
          </a:p>
          <a:p>
            <a:endParaRPr kumimoji="1" lang="ja-JP" altLang="en-US" dirty="0"/>
          </a:p>
        </p:txBody>
      </p:sp>
    </p:spTree>
    <p:extLst>
      <p:ext uri="{BB962C8B-B14F-4D97-AF65-F5344CB8AC3E}">
        <p14:creationId xmlns:p14="http://schemas.microsoft.com/office/powerpoint/2010/main" val="689271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24F347-206A-44D7-B9BD-DE955422B288}"/>
              </a:ext>
            </a:extLst>
          </p:cNvPr>
          <p:cNvSpPr>
            <a:spLocks noGrp="1"/>
          </p:cNvSpPr>
          <p:nvPr>
            <p:ph type="title"/>
          </p:nvPr>
        </p:nvSpPr>
        <p:spPr/>
        <p:txBody>
          <a:bodyPr/>
          <a:lstStyle/>
          <a:p>
            <a:r>
              <a:rPr lang="en-US" altLang="ja-JP" dirty="0"/>
              <a:t>3</a:t>
            </a:r>
            <a:r>
              <a:rPr lang="ja-JP" altLang="en-US" dirty="0"/>
              <a:t>　先行研究との関わり</a:t>
            </a:r>
            <a:endParaRPr kumimoji="1" lang="ja-JP" altLang="en-US" dirty="0"/>
          </a:p>
        </p:txBody>
      </p:sp>
      <p:sp>
        <p:nvSpPr>
          <p:cNvPr id="3" name="コンテンツ プレースホルダー 2">
            <a:extLst>
              <a:ext uri="{FF2B5EF4-FFF2-40B4-BE49-F238E27FC236}">
                <a16:creationId xmlns:a16="http://schemas.microsoft.com/office/drawing/2014/main" id="{F0B9BE3C-023D-4935-87ED-FE5FC1B7FCE5}"/>
              </a:ext>
            </a:extLst>
          </p:cNvPr>
          <p:cNvSpPr>
            <a:spLocks noGrp="1"/>
          </p:cNvSpPr>
          <p:nvPr>
            <p:ph idx="1"/>
          </p:nvPr>
        </p:nvSpPr>
        <p:spPr/>
        <p:txBody>
          <a:bodyPr/>
          <a:lstStyle/>
          <a:p>
            <a:r>
              <a:rPr lang="ja-JP" altLang="en-US" dirty="0"/>
              <a:t>ジャストインタイムと改善活動を分けて考え、品質管理に関わる組織と意思決定のプロセスを示す</a:t>
            </a:r>
          </a:p>
          <a:p>
            <a:r>
              <a:rPr lang="ja-JP" altLang="en-US" dirty="0"/>
              <a:t>工程改善と原価低減の関係</a:t>
            </a:r>
          </a:p>
          <a:p>
            <a:r>
              <a:rPr lang="ja-JP" altLang="en-US" dirty="0"/>
              <a:t>フレデリック・テイラー流の</a:t>
            </a:r>
            <a:r>
              <a:rPr lang="en-US" altLang="ja-JP" dirty="0"/>
              <a:t>(</a:t>
            </a:r>
            <a:r>
              <a:rPr lang="ja-JP" altLang="en-US" dirty="0"/>
              <a:t>構想と実行の分離</a:t>
            </a:r>
            <a:r>
              <a:rPr lang="en-US" altLang="ja-JP" dirty="0"/>
              <a:t>)</a:t>
            </a:r>
            <a:r>
              <a:rPr lang="ja-JP" altLang="en-US" dirty="0"/>
              <a:t>原則の実態</a:t>
            </a:r>
          </a:p>
          <a:p>
            <a:r>
              <a:rPr lang="ja-JP" altLang="en-US" dirty="0"/>
              <a:t>日本的職場小集団活動の成立過程</a:t>
            </a:r>
          </a:p>
          <a:p>
            <a:endParaRPr kumimoji="1" lang="ja-JP" altLang="en-US" dirty="0"/>
          </a:p>
        </p:txBody>
      </p:sp>
    </p:spTree>
    <p:extLst>
      <p:ext uri="{BB962C8B-B14F-4D97-AF65-F5344CB8AC3E}">
        <p14:creationId xmlns:p14="http://schemas.microsoft.com/office/powerpoint/2010/main" val="520360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B36D7C-9315-444A-A01A-8F5E0A02A12C}"/>
              </a:ext>
            </a:extLst>
          </p:cNvPr>
          <p:cNvSpPr>
            <a:spLocks noGrp="1"/>
          </p:cNvSpPr>
          <p:nvPr>
            <p:ph type="title"/>
          </p:nvPr>
        </p:nvSpPr>
        <p:spPr/>
        <p:txBody>
          <a:bodyPr/>
          <a:lstStyle/>
          <a:p>
            <a:r>
              <a:rPr kumimoji="1" lang="ja-JP" altLang="en-US" dirty="0"/>
              <a:t>第</a:t>
            </a:r>
            <a:r>
              <a:rPr kumimoji="1" lang="en-US" altLang="ja-JP" dirty="0"/>
              <a:t>2</a:t>
            </a:r>
            <a:r>
              <a:rPr kumimoji="1" lang="ja-JP" altLang="en-US" dirty="0"/>
              <a:t>章　量産成立期研究の重要性</a:t>
            </a:r>
          </a:p>
        </p:txBody>
      </p:sp>
      <p:sp>
        <p:nvSpPr>
          <p:cNvPr id="3" name="コンテンツ プレースホルダー 2">
            <a:extLst>
              <a:ext uri="{FF2B5EF4-FFF2-40B4-BE49-F238E27FC236}">
                <a16:creationId xmlns:a16="http://schemas.microsoft.com/office/drawing/2014/main" id="{B93E9E1E-C3FD-43C3-8F30-CD176C13D107}"/>
              </a:ext>
            </a:extLst>
          </p:cNvPr>
          <p:cNvSpPr>
            <a:spLocks noGrp="1"/>
          </p:cNvSpPr>
          <p:nvPr>
            <p:ph idx="1"/>
          </p:nvPr>
        </p:nvSpPr>
        <p:spPr/>
        <p:txBody>
          <a:bodyPr/>
          <a:lstStyle/>
          <a:p>
            <a:r>
              <a:rPr kumimoji="1" lang="ja-JP" altLang="en-US" dirty="0"/>
              <a:t>トヨタ生産方式や</a:t>
            </a:r>
            <a:r>
              <a:rPr kumimoji="1" lang="en-US" altLang="ja-JP" dirty="0"/>
              <a:t>QC</a:t>
            </a:r>
            <a:r>
              <a:rPr kumimoji="1" lang="ja-JP" altLang="en-US" dirty="0"/>
              <a:t>サークル活動の源流をどの時期にもとめるか。戦時期に求める先行研究の検討。</a:t>
            </a:r>
          </a:p>
        </p:txBody>
      </p:sp>
    </p:spTree>
    <p:extLst>
      <p:ext uri="{BB962C8B-B14F-4D97-AF65-F5344CB8AC3E}">
        <p14:creationId xmlns:p14="http://schemas.microsoft.com/office/powerpoint/2010/main" val="733306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C14C12-5775-4E06-A5E4-460443895616}"/>
              </a:ext>
            </a:extLst>
          </p:cNvPr>
          <p:cNvSpPr>
            <a:spLocks noGrp="1"/>
          </p:cNvSpPr>
          <p:nvPr>
            <p:ph type="title"/>
          </p:nvPr>
        </p:nvSpPr>
        <p:spPr/>
        <p:txBody>
          <a:bodyPr/>
          <a:lstStyle/>
          <a:p>
            <a:r>
              <a:rPr lang="ja-JP" altLang="en-US" dirty="0"/>
              <a:t>第３章　統計的品質管理の日本企業への導入過程</a:t>
            </a:r>
            <a:endParaRPr kumimoji="1" lang="ja-JP" altLang="en-US" dirty="0"/>
          </a:p>
        </p:txBody>
      </p:sp>
      <p:sp>
        <p:nvSpPr>
          <p:cNvPr id="3" name="コンテンツ プレースホルダー 2">
            <a:extLst>
              <a:ext uri="{FF2B5EF4-FFF2-40B4-BE49-F238E27FC236}">
                <a16:creationId xmlns:a16="http://schemas.microsoft.com/office/drawing/2014/main" id="{6FFDA251-BBCF-4D0E-8713-5C69EE84A75C}"/>
              </a:ext>
            </a:extLst>
          </p:cNvPr>
          <p:cNvSpPr>
            <a:spLocks noGrp="1"/>
          </p:cNvSpPr>
          <p:nvPr>
            <p:ph idx="1"/>
          </p:nvPr>
        </p:nvSpPr>
        <p:spPr/>
        <p:txBody>
          <a:bodyPr/>
          <a:lstStyle/>
          <a:p>
            <a:r>
              <a:rPr lang="en-US" altLang="ja-JP" dirty="0"/>
              <a:t>1950</a:t>
            </a:r>
            <a:r>
              <a:rPr lang="ja-JP" altLang="en-US" dirty="0"/>
              <a:t>年代に導入が進む、当初は標準作業の整備が課題</a:t>
            </a:r>
          </a:p>
          <a:p>
            <a:r>
              <a:rPr lang="ja-JP" altLang="en-US" dirty="0"/>
              <a:t>ラインスタッフ組織の採用、消費者調査、簡便な統計手法を使うことの大切さ</a:t>
            </a:r>
          </a:p>
          <a:p>
            <a:r>
              <a:rPr lang="ja-JP" altLang="en-US" dirty="0"/>
              <a:t>アメリカ流品質管理との葛藤：</a:t>
            </a:r>
            <a:r>
              <a:rPr lang="en-US" altLang="ja-JP" dirty="0"/>
              <a:t>(</a:t>
            </a:r>
            <a:r>
              <a:rPr lang="ja-JP" altLang="en-US" dirty="0"/>
              <a:t>「日本の工場において技術者は現場から引き揚げて中央に配置すべきか」</a:t>
            </a:r>
            <a:r>
              <a:rPr lang="en-US" altLang="ja-JP" dirty="0"/>
              <a:t>)((</a:t>
            </a:r>
            <a:r>
              <a:rPr lang="ja-JP" altLang="en-US" dirty="0"/>
              <a:t>品質管理</a:t>
            </a:r>
            <a:r>
              <a:rPr lang="en-US" altLang="ja-JP" dirty="0"/>
              <a:t>1954))</a:t>
            </a:r>
          </a:p>
          <a:p>
            <a:pPr marL="0" indent="0">
              <a:buNone/>
            </a:pPr>
            <a:r>
              <a:rPr lang="en-US" altLang="ja-JP" dirty="0"/>
              <a:t>→</a:t>
            </a:r>
            <a:r>
              <a:rPr lang="ja-JP" altLang="en-US" dirty="0"/>
              <a:t>構想と実行の分離原則に基づくライン・スタッフ組織を基盤におき、スタッフによる現場監督者への</a:t>
            </a:r>
            <a:r>
              <a:rPr lang="en-US" altLang="ja-JP" dirty="0"/>
              <a:t>QC</a:t>
            </a:r>
            <a:r>
              <a:rPr lang="ja-JP" altLang="en-US" dirty="0"/>
              <a:t>教育を通じライン部門が品質改善業務に関与する「スタッフによる</a:t>
            </a:r>
            <a:r>
              <a:rPr lang="en-US" altLang="ja-JP" dirty="0"/>
              <a:t>QC</a:t>
            </a:r>
            <a:r>
              <a:rPr lang="ja-JP" altLang="en-US" dirty="0"/>
              <a:t>」と「ラインによる</a:t>
            </a:r>
            <a:r>
              <a:rPr lang="en-US" altLang="ja-JP" dirty="0"/>
              <a:t>QC</a:t>
            </a:r>
            <a:r>
              <a:rPr lang="ja-JP" altLang="en-US" dirty="0"/>
              <a:t>」の併用方式として普及</a:t>
            </a:r>
          </a:p>
          <a:p>
            <a:endParaRPr kumimoji="1" lang="ja-JP" altLang="en-US" dirty="0"/>
          </a:p>
        </p:txBody>
      </p:sp>
    </p:spTree>
    <p:extLst>
      <p:ext uri="{BB962C8B-B14F-4D97-AF65-F5344CB8AC3E}">
        <p14:creationId xmlns:p14="http://schemas.microsoft.com/office/powerpoint/2010/main" val="1346945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7B7CD4-4D0F-4803-B06F-A8066C7C22B4}"/>
              </a:ext>
            </a:extLst>
          </p:cNvPr>
          <p:cNvSpPr>
            <a:spLocks noGrp="1"/>
          </p:cNvSpPr>
          <p:nvPr>
            <p:ph type="title"/>
          </p:nvPr>
        </p:nvSpPr>
        <p:spPr/>
        <p:txBody>
          <a:bodyPr/>
          <a:lstStyle/>
          <a:p>
            <a:r>
              <a:rPr kumimoji="1" lang="ja-JP" altLang="en-US" dirty="0"/>
              <a:t>第</a:t>
            </a:r>
            <a:r>
              <a:rPr kumimoji="1" lang="en-US" altLang="ja-JP" dirty="0"/>
              <a:t>4</a:t>
            </a:r>
            <a:r>
              <a:rPr kumimoji="1" lang="ja-JP" altLang="en-US" dirty="0"/>
              <a:t>章　戦後の自動車工場の変化</a:t>
            </a:r>
          </a:p>
        </p:txBody>
      </p:sp>
      <p:sp>
        <p:nvSpPr>
          <p:cNvPr id="3" name="コンテンツ プレースホルダー 2">
            <a:extLst>
              <a:ext uri="{FF2B5EF4-FFF2-40B4-BE49-F238E27FC236}">
                <a16:creationId xmlns:a16="http://schemas.microsoft.com/office/drawing/2014/main" id="{9DB31B3C-DD3D-4CD0-94EF-17F8713DFDFB}"/>
              </a:ext>
            </a:extLst>
          </p:cNvPr>
          <p:cNvSpPr>
            <a:spLocks noGrp="1"/>
          </p:cNvSpPr>
          <p:nvPr>
            <p:ph idx="1"/>
          </p:nvPr>
        </p:nvSpPr>
        <p:spPr/>
        <p:txBody>
          <a:bodyPr/>
          <a:lstStyle/>
          <a:p>
            <a:r>
              <a:rPr kumimoji="1" lang="ja-JP" altLang="en-US" dirty="0"/>
              <a:t>労働省</a:t>
            </a:r>
            <a:r>
              <a:rPr kumimoji="1" lang="en-US" altLang="ja-JP" dirty="0"/>
              <a:t>『</a:t>
            </a:r>
            <a:r>
              <a:rPr kumimoji="1" lang="ja-JP" altLang="en-US" dirty="0"/>
              <a:t>労働生産性調査報告</a:t>
            </a:r>
            <a:r>
              <a:rPr kumimoji="1" lang="en-US" altLang="ja-JP" dirty="0"/>
              <a:t>』</a:t>
            </a:r>
            <a:r>
              <a:rPr kumimoji="1" lang="ja-JP" altLang="en-US" dirty="0"/>
              <a:t>を用いて、自動車工場の工程別従業員数の推移を検討する。</a:t>
            </a:r>
            <a:endParaRPr lang="en-US" altLang="ja-JP" dirty="0"/>
          </a:p>
          <a:p>
            <a:r>
              <a:rPr kumimoji="1" lang="ja-JP" altLang="en-US" dirty="0"/>
              <a:t>併せてトヨタの工程別従業員数の変化とその要因を検討する。</a:t>
            </a:r>
            <a:endParaRPr kumimoji="1" lang="en-US" altLang="ja-JP" dirty="0"/>
          </a:p>
        </p:txBody>
      </p:sp>
    </p:spTree>
    <p:extLst>
      <p:ext uri="{BB962C8B-B14F-4D97-AF65-F5344CB8AC3E}">
        <p14:creationId xmlns:p14="http://schemas.microsoft.com/office/powerpoint/2010/main" val="1192726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01F913-D295-4D8A-9386-1B4B53C68E5D}"/>
              </a:ext>
            </a:extLst>
          </p:cNvPr>
          <p:cNvSpPr>
            <a:spLocks noGrp="1"/>
          </p:cNvSpPr>
          <p:nvPr>
            <p:ph type="title"/>
          </p:nvPr>
        </p:nvSpPr>
        <p:spPr/>
        <p:txBody>
          <a:bodyPr/>
          <a:lstStyle/>
          <a:p>
            <a:r>
              <a:rPr lang="ja-JP" altLang="en-US" dirty="0"/>
              <a:t>第５章　量産化と品質管理組織の確立</a:t>
            </a:r>
            <a:endParaRPr kumimoji="1" lang="ja-JP" altLang="en-US" dirty="0"/>
          </a:p>
        </p:txBody>
      </p:sp>
      <p:sp>
        <p:nvSpPr>
          <p:cNvPr id="3" name="コンテンツ プレースホルダー 2">
            <a:extLst>
              <a:ext uri="{FF2B5EF4-FFF2-40B4-BE49-F238E27FC236}">
                <a16:creationId xmlns:a16="http://schemas.microsoft.com/office/drawing/2014/main" id="{74685C53-5F06-4E49-A44A-A4871CEE15B8}"/>
              </a:ext>
            </a:extLst>
          </p:cNvPr>
          <p:cNvSpPr>
            <a:spLocks noGrp="1"/>
          </p:cNvSpPr>
          <p:nvPr>
            <p:ph idx="1"/>
          </p:nvPr>
        </p:nvSpPr>
        <p:spPr>
          <a:xfrm>
            <a:off x="838200" y="1825625"/>
            <a:ext cx="10515600" cy="4270375"/>
          </a:xfrm>
        </p:spPr>
        <p:txBody>
          <a:bodyPr>
            <a:normAutofit fontScale="92500" lnSpcReduction="20000"/>
          </a:bodyPr>
          <a:lstStyle/>
          <a:p>
            <a:pPr marL="0" indent="0">
              <a:buNone/>
            </a:pPr>
            <a:r>
              <a:rPr lang="ja-JP" altLang="en-US" dirty="0"/>
              <a:t>＊主題：製造現場の職場集団はどこまで自律的か、作業者と検査員の分業、現場管理者と直接作業者の職務権限</a:t>
            </a:r>
          </a:p>
          <a:p>
            <a:pPr marL="0" indent="0">
              <a:buNone/>
            </a:pPr>
            <a:endParaRPr lang="en-US" altLang="ja-JP" dirty="0"/>
          </a:p>
          <a:p>
            <a:pPr marL="0" indent="0">
              <a:buNone/>
            </a:pPr>
            <a:r>
              <a:rPr lang="en-US" altLang="ja-JP" dirty="0"/>
              <a:t>1</a:t>
            </a:r>
            <a:r>
              <a:rPr lang="ja-JP" altLang="en-US" dirty="0"/>
              <a:t>　</a:t>
            </a:r>
            <a:r>
              <a:rPr lang="en-US" altLang="ja-JP" dirty="0"/>
              <a:t>1960</a:t>
            </a:r>
            <a:r>
              <a:rPr lang="ja-JP" altLang="en-US" dirty="0"/>
              <a:t>年代初めまでのトヨタを巡る状況</a:t>
            </a:r>
          </a:p>
          <a:p>
            <a:r>
              <a:rPr lang="ja-JP" altLang="en-US" dirty="0"/>
              <a:t>乗用車需要の急増、価格競争、自由化への対応</a:t>
            </a:r>
          </a:p>
          <a:p>
            <a:r>
              <a:rPr lang="ja-JP" altLang="en-US" dirty="0"/>
              <a:t>若年労働力の急増と現場監督者の不足</a:t>
            </a:r>
          </a:p>
          <a:p>
            <a:pPr marL="0" indent="0">
              <a:buNone/>
            </a:pPr>
            <a:r>
              <a:rPr lang="ja-JP" altLang="en-US" dirty="0"/>
              <a:t>〇</a:t>
            </a:r>
            <a:r>
              <a:rPr lang="en-US" altLang="ja-JP" dirty="0"/>
              <a:t>1960</a:t>
            </a:r>
            <a:r>
              <a:rPr lang="ja-JP" altLang="en-US" dirty="0"/>
              <a:t>年から</a:t>
            </a:r>
            <a:r>
              <a:rPr lang="en-US" altLang="ja-JP" dirty="0"/>
              <a:t>1965</a:t>
            </a:r>
            <a:r>
              <a:rPr lang="ja-JP" altLang="en-US" dirty="0"/>
              <a:t>年までの５年間に、製造現場では勤続</a:t>
            </a:r>
            <a:r>
              <a:rPr lang="en-US" altLang="ja-JP" dirty="0"/>
              <a:t>5</a:t>
            </a:r>
            <a:r>
              <a:rPr lang="ja-JP" altLang="en-US" dirty="0"/>
              <a:t>年以下の作　　業員が</a:t>
            </a:r>
            <a:r>
              <a:rPr lang="en-US" altLang="ja-JP" dirty="0"/>
              <a:t>12</a:t>
            </a:r>
            <a:r>
              <a:rPr lang="ja-JP" altLang="en-US" dirty="0"/>
              <a:t>％から</a:t>
            </a:r>
            <a:r>
              <a:rPr lang="en-US" altLang="ja-JP" dirty="0"/>
              <a:t>79</a:t>
            </a:r>
            <a:r>
              <a:rPr lang="ja-JP" altLang="en-US" dirty="0"/>
              <a:t>％と急激に拡大。</a:t>
            </a:r>
          </a:p>
          <a:p>
            <a:pPr marL="0" indent="0">
              <a:buNone/>
            </a:pPr>
            <a:r>
              <a:rPr lang="ja-JP" altLang="en-US" dirty="0"/>
              <a:t>〇定着率の悪さ：入社１年後で高卒</a:t>
            </a:r>
            <a:r>
              <a:rPr lang="en-US" altLang="ja-JP" dirty="0"/>
              <a:t>84.2</a:t>
            </a:r>
            <a:r>
              <a:rPr lang="ja-JP" altLang="en-US" dirty="0"/>
              <a:t>、見習工</a:t>
            </a:r>
            <a:r>
              <a:rPr lang="en-US" altLang="ja-JP" dirty="0"/>
              <a:t>55.9(1966</a:t>
            </a:r>
            <a:r>
              <a:rPr lang="ja-JP" altLang="en-US" dirty="0"/>
              <a:t>年</a:t>
            </a:r>
            <a:r>
              <a:rPr lang="en-US" altLang="ja-JP" dirty="0"/>
              <a:t>)</a:t>
            </a:r>
          </a:p>
          <a:p>
            <a:pPr marL="0" indent="0">
              <a:buNone/>
            </a:pPr>
            <a:r>
              <a:rPr lang="ja-JP" altLang="en-US" dirty="0"/>
              <a:t>〇新任監督者の急増：</a:t>
            </a:r>
            <a:r>
              <a:rPr lang="en-US" altLang="ja-JP" dirty="0"/>
              <a:t>1964</a:t>
            </a:r>
            <a:r>
              <a:rPr lang="ja-JP" altLang="en-US" dirty="0"/>
              <a:t>年度より新任班長は増加、</a:t>
            </a:r>
            <a:r>
              <a:rPr lang="en-US" altLang="ja-JP" dirty="0"/>
              <a:t>1965</a:t>
            </a:r>
            <a:r>
              <a:rPr lang="ja-JP" altLang="en-US" dirty="0"/>
              <a:t>年には組長含めた総数の約半数を占める、新任技術員は</a:t>
            </a:r>
            <a:r>
              <a:rPr lang="en-US" altLang="ja-JP" dirty="0"/>
              <a:t>30</a:t>
            </a:r>
            <a:r>
              <a:rPr lang="ja-JP" altLang="en-US" dirty="0"/>
              <a:t>分の</a:t>
            </a:r>
            <a:r>
              <a:rPr lang="en-US" altLang="ja-JP" dirty="0"/>
              <a:t>14</a:t>
            </a:r>
          </a:p>
        </p:txBody>
      </p:sp>
    </p:spTree>
    <p:extLst>
      <p:ext uri="{BB962C8B-B14F-4D97-AF65-F5344CB8AC3E}">
        <p14:creationId xmlns:p14="http://schemas.microsoft.com/office/powerpoint/2010/main" val="267612936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709</Words>
  <Application>Microsoft Office PowerPoint</Application>
  <PresentationFormat>ワイド画面</PresentationFormat>
  <Paragraphs>82</Paragraphs>
  <Slides>21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21</vt:i4>
      </vt:variant>
    </vt:vector>
  </HeadingPairs>
  <TitlesOfParts>
    <vt:vector size="25" baseType="lpstr">
      <vt:lpstr>游ゴシック</vt:lpstr>
      <vt:lpstr>游ゴシック Light</vt:lpstr>
      <vt:lpstr>Arial</vt:lpstr>
      <vt:lpstr>Office テーマ</vt:lpstr>
      <vt:lpstr>アジア中古車流通研究会 主催：京都大学東アジア経済研究センター 後援：京都大学東アジア経済研究センター支援会 </vt:lpstr>
      <vt:lpstr>はしがき</vt:lpstr>
      <vt:lpstr>第１章　日本企業における品質管理</vt:lpstr>
      <vt:lpstr>2　研究課題の所在</vt:lpstr>
      <vt:lpstr>3　先行研究との関わり</vt:lpstr>
      <vt:lpstr>第2章　量産成立期研究の重要性</vt:lpstr>
      <vt:lpstr>第３章　統計的品質管理の日本企業への導入過程</vt:lpstr>
      <vt:lpstr>第4章　戦後の自動車工場の変化</vt:lpstr>
      <vt:lpstr>第５章　量産化と品質管理組織の確立</vt:lpstr>
      <vt:lpstr>2　トヨタにおけるTQCの導入</vt:lpstr>
      <vt:lpstr>3　本社、工場、製造現場の業務分担関係の再編</vt:lpstr>
      <vt:lpstr>第６章　製造現場における品質管理 </vt:lpstr>
      <vt:lpstr>PowerPoint プレゼンテーション</vt:lpstr>
      <vt:lpstr>PowerPoint プレゼンテーション</vt:lpstr>
      <vt:lpstr>＊まとめ（5章の主題に応えるとすると）</vt:lpstr>
      <vt:lpstr>＊主に用いた資料：</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katafuti</dc:creator>
  <cp:lastModifiedBy>fmvuser</cp:lastModifiedBy>
  <cp:revision>5</cp:revision>
  <dcterms:created xsi:type="dcterms:W3CDTF">2019-06-30T06:18:57Z</dcterms:created>
  <dcterms:modified xsi:type="dcterms:W3CDTF">2019-06-30T08:30:34Z</dcterms:modified>
</cp:coreProperties>
</file>