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96" r:id="rId1"/>
  </p:sldMasterIdLst>
  <p:notesMasterIdLst>
    <p:notesMasterId r:id="rId12"/>
  </p:notesMasterIdLst>
  <p:handoutMasterIdLst>
    <p:handoutMasterId r:id="rId13"/>
  </p:handoutMasterIdLst>
  <p:sldIdLst>
    <p:sldId id="403" r:id="rId2"/>
    <p:sldId id="407" r:id="rId3"/>
    <p:sldId id="402" r:id="rId4"/>
    <p:sldId id="375" r:id="rId5"/>
    <p:sldId id="409" r:id="rId6"/>
    <p:sldId id="404" r:id="rId7"/>
    <p:sldId id="406" r:id="rId8"/>
    <p:sldId id="400" r:id="rId9"/>
    <p:sldId id="401" r:id="rId10"/>
    <p:sldId id="408" r:id="rId11"/>
  </p:sldIdLst>
  <p:sldSz cx="9144000" cy="6858000" type="screen4x3"/>
  <p:notesSz cx="6797675" cy="9926638"/>
  <p:defaultTextStyle>
    <a:defPPr>
      <a:defRPr lang="en-US"/>
    </a:defPPr>
    <a:lvl1pPr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475">
          <p15:clr>
            <a:srgbClr val="A4A3A4"/>
          </p15:clr>
        </p15:guide>
        <p15:guide id="2" orient="horz" pos="1434">
          <p15:clr>
            <a:srgbClr val="A4A3A4"/>
          </p15:clr>
        </p15:guide>
        <p15:guide id="3" orient="horz" pos="1842">
          <p15:clr>
            <a:srgbClr val="A4A3A4"/>
          </p15:clr>
        </p15:guide>
        <p15:guide id="4" orient="horz" pos="2478">
          <p15:clr>
            <a:srgbClr val="A4A3A4"/>
          </p15:clr>
        </p15:guide>
        <p15:guide id="5" orient="horz" pos="2795">
          <p15:clr>
            <a:srgbClr val="A4A3A4"/>
          </p15:clr>
        </p15:guide>
        <p15:guide id="6" orient="horz" pos="709">
          <p15:clr>
            <a:srgbClr val="A4A3A4"/>
          </p15:clr>
        </p15:guide>
        <p15:guide id="7" pos="2880">
          <p15:clr>
            <a:srgbClr val="A4A3A4"/>
          </p15:clr>
        </p15:guide>
        <p15:guide id="8" pos="385">
          <p15:clr>
            <a:srgbClr val="A4A3A4"/>
          </p15:clr>
        </p15:guide>
        <p15:guide id="9" pos="537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FF66"/>
    <a:srgbClr val="0099FF"/>
    <a:srgbClr val="FFCCFF"/>
    <a:srgbClr val="FF99CC"/>
    <a:srgbClr val="FFFFCC"/>
    <a:srgbClr val="FFFF99"/>
    <a:srgbClr val="33CCFF"/>
    <a:srgbClr val="99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4655" autoAdjust="0"/>
  </p:normalViewPr>
  <p:slideViewPr>
    <p:cSldViewPr>
      <p:cViewPr varScale="1">
        <p:scale>
          <a:sx n="60" d="100"/>
          <a:sy n="60" d="100"/>
        </p:scale>
        <p:origin x="1676" y="28"/>
      </p:cViewPr>
      <p:guideLst>
        <p:guide orient="horz" pos="3475"/>
        <p:guide orient="horz" pos="1434"/>
        <p:guide orient="horz" pos="1842"/>
        <p:guide orient="horz" pos="2478"/>
        <p:guide orient="horz" pos="2795"/>
        <p:guide orient="horz" pos="709"/>
        <p:guide pos="2880"/>
        <p:guide pos="385"/>
        <p:guide pos="53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15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t" anchorCtr="0" compatLnSpc="1">
            <a:prstTxWarp prst="textNoShape">
              <a:avLst/>
            </a:prstTxWarp>
          </a:bodyPr>
          <a:lstStyle>
            <a:lvl1pPr algn="l" defTabSz="930652">
              <a:defRPr sz="1200" b="0" baseline="0">
                <a:latin typeface="Times New Roman" pitchFamily="18" charset="0"/>
              </a:defRPr>
            </a:lvl1pPr>
          </a:lstStyle>
          <a:p>
            <a:pPr>
              <a:defRPr/>
            </a:pPr>
            <a:endParaRPr lang="en-US" altLang="ja-JP" dirty="0"/>
          </a:p>
        </p:txBody>
      </p:sp>
      <p:sp>
        <p:nvSpPr>
          <p:cNvPr id="5123" name="Rectangle 3"/>
          <p:cNvSpPr>
            <a:spLocks noGrp="1" noChangeArrowheads="1"/>
          </p:cNvSpPr>
          <p:nvPr>
            <p:ph type="dt" sz="quarter" idx="1"/>
          </p:nvPr>
        </p:nvSpPr>
        <p:spPr bwMode="auto">
          <a:xfrm>
            <a:off x="3849955"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t" anchorCtr="0" compatLnSpc="1">
            <a:prstTxWarp prst="textNoShape">
              <a:avLst/>
            </a:prstTxWarp>
          </a:bodyPr>
          <a:lstStyle>
            <a:lvl1pPr algn="r" defTabSz="930652">
              <a:defRPr sz="1200" b="0" baseline="0">
                <a:latin typeface="Times New Roman" pitchFamily="18" charset="0"/>
              </a:defRPr>
            </a:lvl1pPr>
          </a:lstStyle>
          <a:p>
            <a:pPr>
              <a:defRPr/>
            </a:pPr>
            <a:endParaRPr lang="en-US" altLang="ja-JP" dirty="0"/>
          </a:p>
        </p:txBody>
      </p:sp>
      <p:sp>
        <p:nvSpPr>
          <p:cNvPr id="5124" name="Rectangle 4"/>
          <p:cNvSpPr>
            <a:spLocks noGrp="1" noChangeArrowheads="1"/>
          </p:cNvSpPr>
          <p:nvPr>
            <p:ph type="ftr" sz="quarter" idx="2"/>
          </p:nvPr>
        </p:nvSpPr>
        <p:spPr bwMode="auto">
          <a:xfrm>
            <a:off x="0"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b" anchorCtr="0" compatLnSpc="1">
            <a:prstTxWarp prst="textNoShape">
              <a:avLst/>
            </a:prstTxWarp>
          </a:bodyPr>
          <a:lstStyle>
            <a:lvl1pPr algn="l" defTabSz="930652">
              <a:defRPr sz="1200" b="0" baseline="0">
                <a:latin typeface="Times New Roman" pitchFamily="18" charset="0"/>
              </a:defRPr>
            </a:lvl1pPr>
          </a:lstStyle>
          <a:p>
            <a:pPr>
              <a:defRPr/>
            </a:pPr>
            <a:endParaRPr lang="en-US" altLang="ja-JP" dirty="0"/>
          </a:p>
        </p:txBody>
      </p:sp>
      <p:sp>
        <p:nvSpPr>
          <p:cNvPr id="5125" name="Rectangle 5"/>
          <p:cNvSpPr>
            <a:spLocks noGrp="1" noChangeArrowheads="1"/>
          </p:cNvSpPr>
          <p:nvPr>
            <p:ph type="sldNum" sz="quarter" idx="3"/>
          </p:nvPr>
        </p:nvSpPr>
        <p:spPr bwMode="auto">
          <a:xfrm>
            <a:off x="3849955"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b" anchorCtr="0" compatLnSpc="1">
            <a:prstTxWarp prst="textNoShape">
              <a:avLst/>
            </a:prstTxWarp>
          </a:bodyPr>
          <a:lstStyle>
            <a:lvl1pPr algn="r" defTabSz="930652">
              <a:defRPr sz="1200" b="0" baseline="0">
                <a:latin typeface="Times New Roman" pitchFamily="18" charset="0"/>
              </a:defRPr>
            </a:lvl1pPr>
          </a:lstStyle>
          <a:p>
            <a:pPr>
              <a:defRPr/>
            </a:pPr>
            <a:fld id="{CD15609C-3153-4E39-AB87-535A3039489F}" type="slidenum">
              <a:rPr lang="ja-JP" altLang="en-US"/>
              <a:pPr>
                <a:defRPr/>
              </a:pPr>
              <a:t>‹#›</a:t>
            </a:fld>
            <a:endParaRPr lang="en-US" altLang="ja-JP" dirty="0"/>
          </a:p>
        </p:txBody>
      </p:sp>
    </p:spTree>
    <p:extLst>
      <p:ext uri="{BB962C8B-B14F-4D97-AF65-F5344CB8AC3E}">
        <p14:creationId xmlns:p14="http://schemas.microsoft.com/office/powerpoint/2010/main" val="249730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0"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t" anchorCtr="0" compatLnSpc="1">
            <a:prstTxWarp prst="textNoShape">
              <a:avLst/>
            </a:prstTxWarp>
          </a:bodyPr>
          <a:lstStyle>
            <a:lvl1pPr algn="l" defTabSz="930652">
              <a:defRPr sz="1200" b="0" baseline="0">
                <a:latin typeface="Times New Roman" pitchFamily="18" charset="0"/>
              </a:defRPr>
            </a:lvl1pPr>
          </a:lstStyle>
          <a:p>
            <a:pPr>
              <a:defRPr/>
            </a:pPr>
            <a:endParaRPr lang="en-US" altLang="ja-JP" dirty="0"/>
          </a:p>
        </p:txBody>
      </p:sp>
      <p:sp>
        <p:nvSpPr>
          <p:cNvPr id="384003" name="Rectangle 3"/>
          <p:cNvSpPr>
            <a:spLocks noGrp="1" noChangeArrowheads="1"/>
          </p:cNvSpPr>
          <p:nvPr>
            <p:ph type="dt" idx="1"/>
          </p:nvPr>
        </p:nvSpPr>
        <p:spPr bwMode="auto">
          <a:xfrm>
            <a:off x="3849955" y="0"/>
            <a:ext cx="2946135"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t" anchorCtr="0" compatLnSpc="1">
            <a:prstTxWarp prst="textNoShape">
              <a:avLst/>
            </a:prstTxWarp>
          </a:bodyPr>
          <a:lstStyle>
            <a:lvl1pPr algn="r" defTabSz="930652">
              <a:defRPr sz="1200" b="0" baseline="0">
                <a:latin typeface="Times New Roman" pitchFamily="18" charset="0"/>
              </a:defRPr>
            </a:lvl1pPr>
          </a:lstStyle>
          <a:p>
            <a:pPr>
              <a:defRPr/>
            </a:pPr>
            <a:endParaRPr lang="en-US" altLang="ja-JP" dirty="0"/>
          </a:p>
        </p:txBody>
      </p:sp>
      <p:sp>
        <p:nvSpPr>
          <p:cNvPr id="35844" name="Rectangle 4"/>
          <p:cNvSpPr>
            <a:spLocks noGrp="1" noRot="1" noChangeAspect="1" noChangeArrowheads="1" noTextEdit="1"/>
          </p:cNvSpPr>
          <p:nvPr>
            <p:ph type="sldImg" idx="2"/>
          </p:nvPr>
        </p:nvSpPr>
        <p:spPr bwMode="auto">
          <a:xfrm>
            <a:off x="915988" y="742950"/>
            <a:ext cx="496728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4005" name="Rectangle 5"/>
          <p:cNvSpPr>
            <a:spLocks noGrp="1" noChangeArrowheads="1"/>
          </p:cNvSpPr>
          <p:nvPr>
            <p:ph type="body" sz="quarter" idx="3"/>
          </p:nvPr>
        </p:nvSpPr>
        <p:spPr bwMode="auto">
          <a:xfrm>
            <a:off x="680244" y="4715193"/>
            <a:ext cx="5437188" cy="44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84006" name="Rectangle 6"/>
          <p:cNvSpPr>
            <a:spLocks noGrp="1" noChangeArrowheads="1"/>
          </p:cNvSpPr>
          <p:nvPr>
            <p:ph type="ftr" sz="quarter" idx="4"/>
          </p:nvPr>
        </p:nvSpPr>
        <p:spPr bwMode="auto">
          <a:xfrm>
            <a:off x="0"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b" anchorCtr="0" compatLnSpc="1">
            <a:prstTxWarp prst="textNoShape">
              <a:avLst/>
            </a:prstTxWarp>
          </a:bodyPr>
          <a:lstStyle>
            <a:lvl1pPr algn="l" defTabSz="930652">
              <a:defRPr sz="1200" b="0" baseline="0">
                <a:latin typeface="Times New Roman" pitchFamily="18" charset="0"/>
              </a:defRPr>
            </a:lvl1pPr>
          </a:lstStyle>
          <a:p>
            <a:pPr>
              <a:defRPr/>
            </a:pPr>
            <a:endParaRPr lang="en-US" altLang="ja-JP" dirty="0"/>
          </a:p>
        </p:txBody>
      </p:sp>
      <p:sp>
        <p:nvSpPr>
          <p:cNvPr id="384007" name="Rectangle 7"/>
          <p:cNvSpPr>
            <a:spLocks noGrp="1" noChangeArrowheads="1"/>
          </p:cNvSpPr>
          <p:nvPr>
            <p:ph type="sldNum" sz="quarter" idx="5"/>
          </p:nvPr>
        </p:nvSpPr>
        <p:spPr bwMode="auto">
          <a:xfrm>
            <a:off x="3849955" y="9428800"/>
            <a:ext cx="2946135"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1" rIns="93104" bIns="46551" numCol="1" anchor="b" anchorCtr="0" compatLnSpc="1">
            <a:prstTxWarp prst="textNoShape">
              <a:avLst/>
            </a:prstTxWarp>
          </a:bodyPr>
          <a:lstStyle>
            <a:lvl1pPr algn="r" defTabSz="930652">
              <a:defRPr sz="1200" b="0" baseline="0">
                <a:latin typeface="Times New Roman" pitchFamily="18" charset="0"/>
              </a:defRPr>
            </a:lvl1pPr>
          </a:lstStyle>
          <a:p>
            <a:pPr>
              <a:defRPr/>
            </a:pPr>
            <a:fld id="{DD1DD5CE-F92C-4069-88EC-99A11767EF60}" type="slidenum">
              <a:rPr lang="ja-JP" altLang="en-US"/>
              <a:pPr>
                <a:defRPr/>
              </a:pPr>
              <a:t>‹#›</a:t>
            </a:fld>
            <a:endParaRPr lang="en-US" altLang="ja-JP" dirty="0"/>
          </a:p>
        </p:txBody>
      </p:sp>
    </p:spTree>
    <p:extLst>
      <p:ext uri="{BB962C8B-B14F-4D97-AF65-F5344CB8AC3E}">
        <p14:creationId xmlns:p14="http://schemas.microsoft.com/office/powerpoint/2010/main" val="429182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D1DD5CE-F92C-4069-88EC-99A11767EF60}" type="slidenum">
              <a:rPr lang="ja-JP" altLang="en-US" smtClean="0"/>
              <a:pPr>
                <a:defRPr/>
              </a:pPr>
              <a:t>3</a:t>
            </a:fld>
            <a:endParaRPr lang="en-US" altLang="ja-JP" dirty="0"/>
          </a:p>
        </p:txBody>
      </p:sp>
    </p:spTree>
    <p:extLst>
      <p:ext uri="{BB962C8B-B14F-4D97-AF65-F5344CB8AC3E}">
        <p14:creationId xmlns:p14="http://schemas.microsoft.com/office/powerpoint/2010/main" val="283207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D1DD5CE-F92C-4069-88EC-99A11767EF60}" type="slidenum">
              <a:rPr lang="ja-JP" altLang="en-US" smtClean="0"/>
              <a:pPr>
                <a:defRPr/>
              </a:pPr>
              <a:t>7</a:t>
            </a:fld>
            <a:endParaRPr lang="en-US" altLang="ja-JP" dirty="0"/>
          </a:p>
        </p:txBody>
      </p:sp>
    </p:spTree>
    <p:extLst>
      <p:ext uri="{BB962C8B-B14F-4D97-AF65-F5344CB8AC3E}">
        <p14:creationId xmlns:p14="http://schemas.microsoft.com/office/powerpoint/2010/main" val="75067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D1DD5CE-F92C-4069-88EC-99A11767EF60}" type="slidenum">
              <a:rPr lang="ja-JP" altLang="en-US" smtClean="0"/>
              <a:pPr>
                <a:defRPr/>
              </a:pPr>
              <a:t>8</a:t>
            </a:fld>
            <a:endParaRPr lang="en-US" altLang="ja-JP" dirty="0"/>
          </a:p>
        </p:txBody>
      </p:sp>
    </p:spTree>
    <p:extLst>
      <p:ext uri="{BB962C8B-B14F-4D97-AF65-F5344CB8AC3E}">
        <p14:creationId xmlns:p14="http://schemas.microsoft.com/office/powerpoint/2010/main" val="1199593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図 7"/>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085975" y="908050"/>
            <a:ext cx="51562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3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sldNum" sz="quarter" idx="10"/>
          </p:nvPr>
        </p:nvSpPr>
        <p:spPr>
          <a:ln/>
        </p:spPr>
        <p:txBody>
          <a:bodyPr/>
          <a:lstStyle>
            <a:lvl1pPr>
              <a:defRPr/>
            </a:lvl1pPr>
          </a:lstStyle>
          <a:p>
            <a:pPr>
              <a:defRPr/>
            </a:pPr>
            <a:fld id="{0054DF0C-6083-47AC-94B8-391BF2FF3560}" type="slidenum">
              <a:rPr lang="ja-JP" altLang="en-US"/>
              <a:pPr>
                <a:defRPr/>
              </a:pPr>
              <a:t>‹#›</a:t>
            </a:fld>
            <a:endParaRPr lang="en-US" altLang="ja-JP" dirty="0"/>
          </a:p>
        </p:txBody>
      </p:sp>
    </p:spTree>
    <p:extLst>
      <p:ext uri="{BB962C8B-B14F-4D97-AF65-F5344CB8AC3E}">
        <p14:creationId xmlns:p14="http://schemas.microsoft.com/office/powerpoint/2010/main" val="17718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sldNum" sz="quarter" idx="10"/>
          </p:nvPr>
        </p:nvSpPr>
        <p:spPr>
          <a:ln/>
        </p:spPr>
        <p:txBody>
          <a:bodyPr/>
          <a:lstStyle>
            <a:lvl1pPr>
              <a:defRPr/>
            </a:lvl1pPr>
          </a:lstStyle>
          <a:p>
            <a:pPr>
              <a:defRPr/>
            </a:pPr>
            <a:fld id="{507A79BC-68B1-434B-92FA-858DB9B7FFF5}" type="slidenum">
              <a:rPr lang="ja-JP" altLang="en-US"/>
              <a:pPr>
                <a:defRPr/>
              </a:pPr>
              <a:t>‹#›</a:t>
            </a:fld>
            <a:endParaRPr lang="en-US" altLang="ja-JP" dirty="0"/>
          </a:p>
        </p:txBody>
      </p:sp>
    </p:spTree>
    <p:extLst>
      <p:ext uri="{BB962C8B-B14F-4D97-AF65-F5344CB8AC3E}">
        <p14:creationId xmlns:p14="http://schemas.microsoft.com/office/powerpoint/2010/main" val="383450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図 7"/>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085975" y="1123950"/>
            <a:ext cx="51562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p:cNvSpPr>
            <a:spLocks noGrp="1" noChangeArrowheads="1"/>
          </p:cNvSpPr>
          <p:nvPr>
            <p:ph type="sldNum" sz="quarter" idx="10"/>
          </p:nvPr>
        </p:nvSpPr>
        <p:spPr/>
        <p:txBody>
          <a:bodyPr/>
          <a:lstStyle>
            <a:lvl1pPr>
              <a:defRPr/>
            </a:lvl1pPr>
          </a:lstStyle>
          <a:p>
            <a:pPr>
              <a:defRPr/>
            </a:pPr>
            <a:fld id="{5009D8D1-61E0-4B40-A2B4-C5793746DD2B}" type="slidenum">
              <a:rPr lang="ja-JP" altLang="en-US"/>
              <a:pPr>
                <a:defRPr/>
              </a:pPr>
              <a:t>‹#›</a:t>
            </a:fld>
            <a:endParaRPr lang="en-US" altLang="ja-JP" dirty="0"/>
          </a:p>
        </p:txBody>
      </p:sp>
    </p:spTree>
    <p:extLst>
      <p:ext uri="{BB962C8B-B14F-4D97-AF65-F5344CB8AC3E}">
        <p14:creationId xmlns:p14="http://schemas.microsoft.com/office/powerpoint/2010/main" val="31075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8"/>
          <p:cNvSpPr>
            <a:spLocks noGrp="1" noChangeArrowheads="1"/>
          </p:cNvSpPr>
          <p:nvPr>
            <p:ph type="sldNum" sz="quarter" idx="10"/>
          </p:nvPr>
        </p:nvSpPr>
        <p:spPr>
          <a:ln/>
        </p:spPr>
        <p:txBody>
          <a:bodyPr/>
          <a:lstStyle>
            <a:lvl1pPr>
              <a:defRPr/>
            </a:lvl1pPr>
          </a:lstStyle>
          <a:p>
            <a:pPr>
              <a:defRPr/>
            </a:pPr>
            <a:fld id="{F0AF050C-D745-454D-94B1-D361C4C636B9}" type="slidenum">
              <a:rPr lang="ja-JP" altLang="en-US"/>
              <a:pPr>
                <a:defRPr/>
              </a:pPr>
              <a:t>‹#›</a:t>
            </a:fld>
            <a:endParaRPr lang="en-US" altLang="ja-JP" dirty="0"/>
          </a:p>
        </p:txBody>
      </p:sp>
    </p:spTree>
    <p:extLst>
      <p:ext uri="{BB962C8B-B14F-4D97-AF65-F5344CB8AC3E}">
        <p14:creationId xmlns:p14="http://schemas.microsoft.com/office/powerpoint/2010/main" val="331257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p:cNvSpPr>
            <a:spLocks noGrp="1" noChangeArrowheads="1"/>
          </p:cNvSpPr>
          <p:nvPr>
            <p:ph type="sldNum" sz="quarter" idx="10"/>
          </p:nvPr>
        </p:nvSpPr>
        <p:spPr>
          <a:ln/>
        </p:spPr>
        <p:txBody>
          <a:bodyPr/>
          <a:lstStyle>
            <a:lvl1pPr>
              <a:defRPr/>
            </a:lvl1pPr>
          </a:lstStyle>
          <a:p>
            <a:pPr>
              <a:defRPr/>
            </a:pPr>
            <a:fld id="{4F6B22DD-EE07-4066-8307-CB5A9C6E1630}" type="slidenum">
              <a:rPr lang="ja-JP" altLang="en-US"/>
              <a:pPr>
                <a:defRPr/>
              </a:pPr>
              <a:t>‹#›</a:t>
            </a:fld>
            <a:endParaRPr lang="en-US" altLang="ja-JP" dirty="0"/>
          </a:p>
        </p:txBody>
      </p:sp>
    </p:spTree>
    <p:extLst>
      <p:ext uri="{BB962C8B-B14F-4D97-AF65-F5344CB8AC3E}">
        <p14:creationId xmlns:p14="http://schemas.microsoft.com/office/powerpoint/2010/main" val="318690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8"/>
          <p:cNvSpPr>
            <a:spLocks noGrp="1" noChangeArrowheads="1"/>
          </p:cNvSpPr>
          <p:nvPr>
            <p:ph type="sldNum" sz="quarter" idx="10"/>
          </p:nvPr>
        </p:nvSpPr>
        <p:spPr>
          <a:ln/>
        </p:spPr>
        <p:txBody>
          <a:bodyPr/>
          <a:lstStyle>
            <a:lvl1pPr>
              <a:defRPr/>
            </a:lvl1pPr>
          </a:lstStyle>
          <a:p>
            <a:pPr>
              <a:defRPr/>
            </a:pPr>
            <a:fld id="{B8DAF5B9-0725-4BB6-AD94-02164F79D0C8}" type="slidenum">
              <a:rPr lang="ja-JP" altLang="en-US"/>
              <a:pPr>
                <a:defRPr/>
              </a:pPr>
              <a:t>‹#›</a:t>
            </a:fld>
            <a:endParaRPr lang="en-US" altLang="ja-JP" dirty="0"/>
          </a:p>
        </p:txBody>
      </p:sp>
    </p:spTree>
    <p:extLst>
      <p:ext uri="{BB962C8B-B14F-4D97-AF65-F5344CB8AC3E}">
        <p14:creationId xmlns:p14="http://schemas.microsoft.com/office/powerpoint/2010/main" val="416916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図 7"/>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085975" y="1098550"/>
            <a:ext cx="51562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マスター タイトルの書式設定</a:t>
            </a:r>
          </a:p>
        </p:txBody>
      </p:sp>
      <p:sp>
        <p:nvSpPr>
          <p:cNvPr id="4" name="Rectangle 8"/>
          <p:cNvSpPr>
            <a:spLocks noGrp="1" noChangeArrowheads="1"/>
          </p:cNvSpPr>
          <p:nvPr>
            <p:ph type="sldNum" sz="quarter" idx="10"/>
          </p:nvPr>
        </p:nvSpPr>
        <p:spPr/>
        <p:txBody>
          <a:bodyPr/>
          <a:lstStyle>
            <a:lvl1pPr>
              <a:defRPr/>
            </a:lvl1pPr>
          </a:lstStyle>
          <a:p>
            <a:pPr>
              <a:defRPr/>
            </a:pPr>
            <a:fld id="{BA82514F-A511-43A6-9DE7-CDFCEC966E2E}" type="slidenum">
              <a:rPr lang="ja-JP" altLang="en-US"/>
              <a:pPr>
                <a:defRPr/>
              </a:pPr>
              <a:t>‹#›</a:t>
            </a:fld>
            <a:endParaRPr lang="en-US" altLang="ja-JP" dirty="0"/>
          </a:p>
        </p:txBody>
      </p:sp>
    </p:spTree>
    <p:extLst>
      <p:ext uri="{BB962C8B-B14F-4D97-AF65-F5344CB8AC3E}">
        <p14:creationId xmlns:p14="http://schemas.microsoft.com/office/powerpoint/2010/main" val="274530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7"/>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022475" y="1098550"/>
            <a:ext cx="51562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p:cNvSpPr>
            <a:spLocks noGrp="1" noChangeArrowheads="1"/>
          </p:cNvSpPr>
          <p:nvPr>
            <p:ph type="sldNum" sz="quarter" idx="10"/>
          </p:nvPr>
        </p:nvSpPr>
        <p:spPr/>
        <p:txBody>
          <a:bodyPr/>
          <a:lstStyle>
            <a:lvl1pPr>
              <a:defRPr/>
            </a:lvl1pPr>
          </a:lstStyle>
          <a:p>
            <a:pPr>
              <a:defRPr/>
            </a:pPr>
            <a:fld id="{F91AE25E-0912-45B0-99F5-05B4DB428A7F}" type="slidenum">
              <a:rPr lang="ja-JP" altLang="en-US"/>
              <a:pPr>
                <a:defRPr/>
              </a:pPr>
              <a:t>‹#›</a:t>
            </a:fld>
            <a:endParaRPr lang="en-US" altLang="ja-JP" dirty="0"/>
          </a:p>
        </p:txBody>
      </p:sp>
    </p:spTree>
    <p:extLst>
      <p:ext uri="{BB962C8B-B14F-4D97-AF65-F5344CB8AC3E}">
        <p14:creationId xmlns:p14="http://schemas.microsoft.com/office/powerpoint/2010/main" val="94117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8"/>
          <p:cNvSpPr>
            <a:spLocks noGrp="1" noChangeArrowheads="1"/>
          </p:cNvSpPr>
          <p:nvPr>
            <p:ph type="sldNum" sz="quarter" idx="10"/>
          </p:nvPr>
        </p:nvSpPr>
        <p:spPr>
          <a:ln/>
        </p:spPr>
        <p:txBody>
          <a:bodyPr/>
          <a:lstStyle>
            <a:lvl1pPr>
              <a:defRPr/>
            </a:lvl1pPr>
          </a:lstStyle>
          <a:p>
            <a:pPr>
              <a:defRPr/>
            </a:pPr>
            <a:fld id="{7998518B-32E3-4CFA-BC9B-F52E87B23D73}" type="slidenum">
              <a:rPr lang="ja-JP" altLang="en-US"/>
              <a:pPr>
                <a:defRPr/>
              </a:pPr>
              <a:t>‹#›</a:t>
            </a:fld>
            <a:endParaRPr lang="en-US" altLang="ja-JP" dirty="0"/>
          </a:p>
        </p:txBody>
      </p:sp>
    </p:spTree>
    <p:extLst>
      <p:ext uri="{BB962C8B-B14F-4D97-AF65-F5344CB8AC3E}">
        <p14:creationId xmlns:p14="http://schemas.microsoft.com/office/powerpoint/2010/main" val="136925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8"/>
          <p:cNvSpPr>
            <a:spLocks noGrp="1" noChangeArrowheads="1"/>
          </p:cNvSpPr>
          <p:nvPr>
            <p:ph type="sldNum" sz="quarter" idx="10"/>
          </p:nvPr>
        </p:nvSpPr>
        <p:spPr>
          <a:ln/>
        </p:spPr>
        <p:txBody>
          <a:bodyPr/>
          <a:lstStyle>
            <a:lvl1pPr>
              <a:defRPr/>
            </a:lvl1pPr>
          </a:lstStyle>
          <a:p>
            <a:pPr>
              <a:defRPr/>
            </a:pPr>
            <a:fld id="{F82608B7-5BDE-4D4E-994E-38A0081DABA5}" type="slidenum">
              <a:rPr lang="ja-JP" altLang="en-US"/>
              <a:pPr>
                <a:defRPr/>
              </a:pPr>
              <a:t>‹#›</a:t>
            </a:fld>
            <a:endParaRPr lang="en-US" altLang="ja-JP" dirty="0"/>
          </a:p>
        </p:txBody>
      </p:sp>
    </p:spTree>
    <p:extLst>
      <p:ext uri="{BB962C8B-B14F-4D97-AF65-F5344CB8AC3E}">
        <p14:creationId xmlns:p14="http://schemas.microsoft.com/office/powerpoint/2010/main" val="182446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592138" y="908050"/>
            <a:ext cx="7958137"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FF"/>
          </a:solidFill>
          <a:ln w="9525">
            <a:solidFill>
              <a:srgbClr val="FF6600"/>
            </a:solidFill>
            <a:round/>
            <a:headEnd/>
            <a:tailEnd/>
          </a:ln>
        </p:spPr>
        <p:txBody>
          <a:bodyPr/>
          <a:lstStyle/>
          <a:p>
            <a:endParaRPr lang="ja-JP" altLang="en-US" dirty="0"/>
          </a:p>
        </p:txBody>
      </p:sp>
      <p:sp>
        <p:nvSpPr>
          <p:cNvPr id="1029" name="Line 5"/>
          <p:cNvSpPr>
            <a:spLocks noChangeShapeType="1"/>
          </p:cNvSpPr>
          <p:nvPr/>
        </p:nvSpPr>
        <p:spPr bwMode="auto">
          <a:xfrm flipV="1">
            <a:off x="609600" y="6453188"/>
            <a:ext cx="7924800" cy="0"/>
          </a:xfrm>
          <a:prstGeom prst="line">
            <a:avLst/>
          </a:prstGeom>
          <a:noFill/>
          <a:ln w="31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81960" name="Rectangle 8"/>
          <p:cNvSpPr>
            <a:spLocks noGrp="1" noChangeArrowheads="1"/>
          </p:cNvSpPr>
          <p:nvPr>
            <p:ph type="sldNum" sz="quarter" idx="4"/>
          </p:nvPr>
        </p:nvSpPr>
        <p:spPr bwMode="auto">
          <a:xfrm>
            <a:off x="6553200" y="6481763"/>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b="0" baseline="0"/>
            </a:lvl1pPr>
          </a:lstStyle>
          <a:p>
            <a:pPr>
              <a:defRPr/>
            </a:pPr>
            <a:fld id="{AE441663-9768-43F1-9957-07F2128ADBC0}"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24" r:id="rId3"/>
    <p:sldLayoutId id="2147484025" r:id="rId4"/>
    <p:sldLayoutId id="2147484026" r:id="rId5"/>
    <p:sldLayoutId id="2147484033" r:id="rId6"/>
    <p:sldLayoutId id="2147484034" r:id="rId7"/>
    <p:sldLayoutId id="2147484027" r:id="rId8"/>
    <p:sldLayoutId id="2147484028" r:id="rId9"/>
    <p:sldLayoutId id="2147484029" r:id="rId10"/>
    <p:sldLayoutId id="2147484030" r:id="rId11"/>
  </p:sldLayoutIdLst>
  <p:hf hd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DEBE02F-64E6-40D7-BF0F-ECB06736E644}"/>
              </a:ext>
            </a:extLst>
          </p:cNvPr>
          <p:cNvSpPr/>
          <p:nvPr/>
        </p:nvSpPr>
        <p:spPr>
          <a:xfrm>
            <a:off x="70748" y="3475246"/>
            <a:ext cx="9002504" cy="3266744"/>
          </a:xfrm>
          <a:prstGeom prst="rect">
            <a:avLst/>
          </a:prstGeom>
          <a:solidFill>
            <a:schemeClr val="bg1"/>
          </a:solidFill>
          <a:ln w="254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F6D35C5-1762-4731-B3DF-FB3D7F2CBB9A}"/>
              </a:ext>
            </a:extLst>
          </p:cNvPr>
          <p:cNvSpPr/>
          <p:nvPr/>
        </p:nvSpPr>
        <p:spPr bwMode="auto">
          <a:xfrm>
            <a:off x="66212" y="3470893"/>
            <a:ext cx="2334293" cy="347579"/>
          </a:xfrm>
          <a:prstGeom prst="rect">
            <a:avLst/>
          </a:prstGeom>
          <a:solidFill>
            <a:srgbClr val="FF3399"/>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4" name="正方形/長方形 3">
            <a:extLst>
              <a:ext uri="{FF2B5EF4-FFF2-40B4-BE49-F238E27FC236}">
                <a16:creationId xmlns:a16="http://schemas.microsoft.com/office/drawing/2014/main" id="{F8BEBAB5-D234-47CF-8AAD-565D729184B8}"/>
              </a:ext>
            </a:extLst>
          </p:cNvPr>
          <p:cNvSpPr/>
          <p:nvPr/>
        </p:nvSpPr>
        <p:spPr>
          <a:xfrm>
            <a:off x="66211" y="111179"/>
            <a:ext cx="8998446" cy="3317821"/>
          </a:xfrm>
          <a:prstGeom prst="rect">
            <a:avLst/>
          </a:prstGeom>
          <a:solidFill>
            <a:schemeClr val="bg1"/>
          </a:solidFill>
          <a:ln w="254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1F520AB-CCA5-400F-A34B-23A5E7AAD0D6}"/>
              </a:ext>
            </a:extLst>
          </p:cNvPr>
          <p:cNvSpPr/>
          <p:nvPr/>
        </p:nvSpPr>
        <p:spPr bwMode="auto">
          <a:xfrm>
            <a:off x="5038265" y="1776182"/>
            <a:ext cx="3942618" cy="1589384"/>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6" name="テキスト ボックス 5">
            <a:extLst>
              <a:ext uri="{FF2B5EF4-FFF2-40B4-BE49-F238E27FC236}">
                <a16:creationId xmlns:a16="http://schemas.microsoft.com/office/drawing/2014/main" id="{A4D255AE-9216-4273-88E1-31EEB504BC5A}"/>
              </a:ext>
            </a:extLst>
          </p:cNvPr>
          <p:cNvSpPr txBox="1"/>
          <p:nvPr/>
        </p:nvSpPr>
        <p:spPr>
          <a:xfrm>
            <a:off x="1194888" y="23221"/>
            <a:ext cx="7630615" cy="584775"/>
          </a:xfrm>
          <a:prstGeom prst="rect">
            <a:avLst/>
          </a:prstGeom>
          <a:noFill/>
        </p:spPr>
        <p:txBody>
          <a:bodyPr wrap="none" rtlCol="0">
            <a:spAutoFit/>
          </a:bodyPr>
          <a:lstStyle/>
          <a:p>
            <a:pPr algn="l"/>
            <a:r>
              <a:rPr kumimoji="1" lang="ja-JP" altLang="en-US" sz="2400" dirty="0">
                <a:latin typeface="+mj-ea"/>
                <a:ea typeface="+mj-ea"/>
              </a:rPr>
              <a:t>会社名：セントパーツ株式会社　　　設立年月日：</a:t>
            </a:r>
            <a:r>
              <a:rPr kumimoji="1" lang="en-US" altLang="ja-JP" sz="2400" dirty="0">
                <a:latin typeface="+mj-ea"/>
                <a:ea typeface="+mj-ea"/>
              </a:rPr>
              <a:t>2013</a:t>
            </a:r>
            <a:r>
              <a:rPr kumimoji="1" lang="ja-JP" altLang="en-US" sz="2400" dirty="0">
                <a:latin typeface="+mj-ea"/>
                <a:ea typeface="+mj-ea"/>
              </a:rPr>
              <a:t>年</a:t>
            </a:r>
            <a:r>
              <a:rPr kumimoji="1" lang="en-US" altLang="ja-JP" sz="2400" dirty="0">
                <a:latin typeface="+mj-ea"/>
                <a:ea typeface="+mj-ea"/>
              </a:rPr>
              <a:t>3</a:t>
            </a:r>
            <a:r>
              <a:rPr kumimoji="1" lang="ja-JP" altLang="en-US" sz="2400" dirty="0">
                <a:latin typeface="+mj-ea"/>
                <a:ea typeface="+mj-ea"/>
              </a:rPr>
              <a:t>月</a:t>
            </a:r>
            <a:r>
              <a:rPr kumimoji="1" lang="en-US" altLang="ja-JP" sz="2400" dirty="0">
                <a:latin typeface="+mj-ea"/>
                <a:ea typeface="+mj-ea"/>
              </a:rPr>
              <a:t>4</a:t>
            </a:r>
            <a:r>
              <a:rPr kumimoji="1" lang="ja-JP" altLang="en-US" sz="2400" dirty="0">
                <a:latin typeface="+mj-ea"/>
                <a:ea typeface="+mj-ea"/>
              </a:rPr>
              <a:t>日　　　資本金：</a:t>
            </a:r>
            <a:r>
              <a:rPr lang="en-US" altLang="ja-JP" sz="2400" dirty="0">
                <a:latin typeface="+mj-ea"/>
                <a:ea typeface="+mj-ea"/>
              </a:rPr>
              <a:t>3</a:t>
            </a:r>
            <a:r>
              <a:rPr kumimoji="1" lang="en-US" altLang="ja-JP" sz="2400" dirty="0">
                <a:latin typeface="+mj-ea"/>
                <a:ea typeface="+mj-ea"/>
              </a:rPr>
              <a:t>,000</a:t>
            </a:r>
            <a:r>
              <a:rPr kumimoji="1" lang="ja-JP" altLang="en-US" sz="2400" dirty="0">
                <a:latin typeface="+mj-ea"/>
                <a:ea typeface="+mj-ea"/>
              </a:rPr>
              <a:t>万円</a:t>
            </a:r>
            <a:endParaRPr kumimoji="1" lang="en-US" altLang="ja-JP" sz="2400" dirty="0">
              <a:latin typeface="+mj-ea"/>
              <a:ea typeface="+mj-ea"/>
            </a:endParaRPr>
          </a:p>
          <a:p>
            <a:pPr algn="l"/>
            <a:r>
              <a:rPr lang="ja-JP" altLang="en-US" sz="2400" dirty="0">
                <a:latin typeface="+mj-ea"/>
                <a:ea typeface="+mj-ea"/>
              </a:rPr>
              <a:t>所在地：岐阜県羽島市正木町不破一色字西口</a:t>
            </a:r>
            <a:r>
              <a:rPr lang="en-US" altLang="ja-JP" sz="2400" dirty="0">
                <a:latin typeface="+mj-ea"/>
                <a:ea typeface="+mj-ea"/>
              </a:rPr>
              <a:t>460</a:t>
            </a:r>
            <a:r>
              <a:rPr lang="ja-JP" altLang="en-US" sz="2400" dirty="0">
                <a:latin typeface="+mj-ea"/>
                <a:ea typeface="+mj-ea"/>
              </a:rPr>
              <a:t>番地　　　代表者：種谷 謙一</a:t>
            </a:r>
            <a:endParaRPr lang="en-US" altLang="ja-JP" sz="2400" dirty="0">
              <a:latin typeface="+mj-ea"/>
              <a:ea typeface="+mj-ea"/>
            </a:endParaRPr>
          </a:p>
        </p:txBody>
      </p:sp>
      <p:sp>
        <p:nvSpPr>
          <p:cNvPr id="7" name="テキスト ボックス 6">
            <a:extLst>
              <a:ext uri="{FF2B5EF4-FFF2-40B4-BE49-F238E27FC236}">
                <a16:creationId xmlns:a16="http://schemas.microsoft.com/office/drawing/2014/main" id="{F5EF3948-CE08-470F-BD2E-3C823BCB9918}"/>
              </a:ext>
            </a:extLst>
          </p:cNvPr>
          <p:cNvSpPr txBox="1"/>
          <p:nvPr/>
        </p:nvSpPr>
        <p:spPr>
          <a:xfrm>
            <a:off x="4979539" y="1748984"/>
            <a:ext cx="4055919" cy="1528624"/>
          </a:xfrm>
          <a:prstGeom prst="rect">
            <a:avLst/>
          </a:prstGeom>
          <a:noFill/>
          <a:ln>
            <a:noFill/>
          </a:ln>
        </p:spPr>
        <p:txBody>
          <a:bodyPr wrap="none" rtlCol="0">
            <a:spAutoFit/>
          </a:bodyPr>
          <a:lstStyle/>
          <a:p>
            <a:pPr algn="l"/>
            <a:r>
              <a:rPr lang="en-US" altLang="ja-JP" sz="2000" dirty="0"/>
              <a:t>2013</a:t>
            </a:r>
            <a:r>
              <a:rPr lang="ja-JP" altLang="en-US" sz="2000" dirty="0"/>
              <a:t>年</a:t>
            </a:r>
            <a:r>
              <a:rPr lang="en-US" altLang="ja-JP" sz="2000" dirty="0"/>
              <a:t>3</a:t>
            </a:r>
            <a:r>
              <a:rPr lang="ja-JP" altLang="en-US" sz="2000" dirty="0"/>
              <a:t>月　会社設立</a:t>
            </a:r>
          </a:p>
          <a:p>
            <a:pPr algn="l"/>
            <a:r>
              <a:rPr lang="en-US" altLang="ja-JP" sz="2000" dirty="0"/>
              <a:t>2013</a:t>
            </a:r>
            <a:r>
              <a:rPr lang="ja-JP" altLang="en-US" sz="2000" dirty="0"/>
              <a:t>年</a:t>
            </a:r>
            <a:r>
              <a:rPr lang="en-US" altLang="ja-JP" sz="2000" dirty="0"/>
              <a:t>9</a:t>
            </a:r>
            <a:r>
              <a:rPr lang="ja-JP" altLang="en-US" sz="2000" dirty="0"/>
              <a:t>月　工場操業開始</a:t>
            </a:r>
          </a:p>
          <a:p>
            <a:pPr algn="l"/>
            <a:r>
              <a:rPr lang="en-US" altLang="ja-JP" sz="2000" dirty="0"/>
              <a:t>2015</a:t>
            </a:r>
            <a:r>
              <a:rPr lang="ja-JP" altLang="en-US" sz="2000" dirty="0"/>
              <a:t>年</a:t>
            </a:r>
            <a:r>
              <a:rPr lang="en-US" altLang="ja-JP" sz="2000" dirty="0"/>
              <a:t>1</a:t>
            </a:r>
            <a:r>
              <a:rPr lang="ja-JP" altLang="en-US" sz="2000" dirty="0"/>
              <a:t>月　タンザニア子会社設置</a:t>
            </a:r>
          </a:p>
          <a:p>
            <a:pPr algn="l"/>
            <a:r>
              <a:rPr lang="en-US" altLang="ja-JP" sz="2000" dirty="0"/>
              <a:t>2015</a:t>
            </a:r>
            <a:r>
              <a:rPr lang="ja-JP" altLang="en-US" sz="2000" dirty="0"/>
              <a:t>年</a:t>
            </a:r>
            <a:r>
              <a:rPr lang="en-US" altLang="ja-JP" sz="2000" dirty="0"/>
              <a:t>4</a:t>
            </a:r>
            <a:r>
              <a:rPr lang="ja-JP" altLang="en-US" sz="2000" dirty="0"/>
              <a:t>月　タンザニアでの中古部品直接販売開始</a:t>
            </a:r>
          </a:p>
          <a:p>
            <a:pPr algn="l"/>
            <a:r>
              <a:rPr lang="en-US" altLang="ja-JP" sz="2000" dirty="0"/>
              <a:t>2016</a:t>
            </a:r>
            <a:r>
              <a:rPr lang="ja-JP" altLang="en-US" sz="2000" dirty="0"/>
              <a:t>年</a:t>
            </a:r>
            <a:r>
              <a:rPr lang="en-US" altLang="ja-JP" sz="2000" dirty="0"/>
              <a:t>6</a:t>
            </a:r>
            <a:r>
              <a:rPr lang="ja-JP" altLang="en-US" sz="2000" dirty="0"/>
              <a:t>月　中古車買取販売店の営業開始</a:t>
            </a:r>
            <a:endParaRPr lang="en-US" altLang="ja-JP" sz="2000" dirty="0"/>
          </a:p>
          <a:p>
            <a:pPr algn="l"/>
            <a:r>
              <a:rPr lang="en-US" altLang="ja-JP" sz="2000" dirty="0"/>
              <a:t>2017</a:t>
            </a:r>
            <a:r>
              <a:rPr lang="ja-JP" altLang="en-US" sz="2000" dirty="0"/>
              <a:t>年</a:t>
            </a:r>
            <a:r>
              <a:rPr lang="en-US" altLang="ja-JP" sz="2000" dirty="0"/>
              <a:t>2</a:t>
            </a:r>
            <a:r>
              <a:rPr lang="ja-JP" altLang="en-US" sz="2000" dirty="0"/>
              <a:t>月　ロシアでの中古部品直接販売開始</a:t>
            </a:r>
            <a:endParaRPr lang="en-US" altLang="ja-JP" sz="2000" dirty="0"/>
          </a:p>
          <a:p>
            <a:pPr algn="l"/>
            <a:r>
              <a:rPr lang="en-US" altLang="ja-JP" sz="2000" dirty="0"/>
              <a:t>2018</a:t>
            </a:r>
            <a:r>
              <a:rPr lang="ja-JP" altLang="en-US" sz="2000" dirty="0"/>
              <a:t>年</a:t>
            </a:r>
            <a:r>
              <a:rPr lang="en-US" altLang="ja-JP" sz="2000" dirty="0"/>
              <a:t>4</a:t>
            </a:r>
            <a:r>
              <a:rPr lang="ja-JP" altLang="en-US" sz="2000" dirty="0"/>
              <a:t>月　タンザニアにて整備事業開始</a:t>
            </a:r>
          </a:p>
        </p:txBody>
      </p:sp>
      <p:sp>
        <p:nvSpPr>
          <p:cNvPr id="8" name="テキスト ボックス 7">
            <a:extLst>
              <a:ext uri="{FF2B5EF4-FFF2-40B4-BE49-F238E27FC236}">
                <a16:creationId xmlns:a16="http://schemas.microsoft.com/office/drawing/2014/main" id="{B7461483-2D11-4B48-89EA-826ADF67DC57}"/>
              </a:ext>
            </a:extLst>
          </p:cNvPr>
          <p:cNvSpPr txBox="1"/>
          <p:nvPr/>
        </p:nvSpPr>
        <p:spPr>
          <a:xfrm>
            <a:off x="8131130" y="1656928"/>
            <a:ext cx="732893" cy="420628"/>
          </a:xfrm>
          <a:prstGeom prst="rect">
            <a:avLst/>
          </a:prstGeom>
          <a:noFill/>
        </p:spPr>
        <p:txBody>
          <a:bodyPr wrap="none" rtlCol="0">
            <a:spAutoFit/>
          </a:bodyPr>
          <a:lstStyle/>
          <a:p>
            <a:r>
              <a:rPr kumimoji="1" lang="ja-JP" altLang="en-US" sz="3200" dirty="0">
                <a:solidFill>
                  <a:srgbClr val="FF3399"/>
                </a:solidFill>
              </a:rPr>
              <a:t>沿革</a:t>
            </a:r>
          </a:p>
        </p:txBody>
      </p:sp>
      <p:sp>
        <p:nvSpPr>
          <p:cNvPr id="9" name="テキスト ボックス 8">
            <a:extLst>
              <a:ext uri="{FF2B5EF4-FFF2-40B4-BE49-F238E27FC236}">
                <a16:creationId xmlns:a16="http://schemas.microsoft.com/office/drawing/2014/main" id="{86322F9C-1E0E-4548-B1C9-1AAFA69444FF}"/>
              </a:ext>
            </a:extLst>
          </p:cNvPr>
          <p:cNvSpPr txBox="1"/>
          <p:nvPr/>
        </p:nvSpPr>
        <p:spPr>
          <a:xfrm>
            <a:off x="35355" y="3973788"/>
            <a:ext cx="5501911" cy="1118255"/>
          </a:xfrm>
          <a:prstGeom prst="rect">
            <a:avLst/>
          </a:prstGeom>
          <a:noFill/>
        </p:spPr>
        <p:txBody>
          <a:bodyPr wrap="square" rtlCol="0">
            <a:spAutoFit/>
          </a:bodyPr>
          <a:lstStyle/>
          <a:p>
            <a:pPr marL="171450" indent="-171450" algn="l">
              <a:buFontTx/>
              <a:buChar char="-"/>
            </a:pPr>
            <a:r>
              <a:rPr lang="ja-JP" altLang="en-US" sz="2000" dirty="0"/>
              <a:t>日本メーカーによる国際的競争力と高品質な車両</a:t>
            </a:r>
            <a:endParaRPr lang="en-US" altLang="ja-JP" sz="2000" dirty="0"/>
          </a:p>
          <a:p>
            <a:pPr marL="171450" indent="-171450" algn="l">
              <a:buFontTx/>
              <a:buChar char="-"/>
            </a:pPr>
            <a:r>
              <a:rPr lang="ja-JP" altLang="en-US" sz="2000" dirty="0"/>
              <a:t>車検制度とアフターマーケット市場の形成</a:t>
            </a:r>
            <a:endParaRPr lang="en-US" altLang="ja-JP" sz="2000" dirty="0"/>
          </a:p>
          <a:p>
            <a:pPr marL="171450" indent="-171450" algn="l">
              <a:buFontTx/>
              <a:buChar char="-"/>
            </a:pPr>
            <a:r>
              <a:rPr lang="ja-JP" altLang="en-US" sz="2000" dirty="0"/>
              <a:t>日本の隅々まで行き渡る交通インフラ整備と狭い国土</a:t>
            </a:r>
            <a:endParaRPr lang="en-US" altLang="ja-JP" sz="2000" dirty="0"/>
          </a:p>
          <a:p>
            <a:pPr marL="171450" indent="-171450" algn="l">
              <a:buFontTx/>
              <a:buChar char="-"/>
            </a:pPr>
            <a:r>
              <a:rPr lang="ja-JP" altLang="en-US" sz="2000" dirty="0"/>
              <a:t>メーカー集積国所以の過当な販売競争</a:t>
            </a:r>
            <a:endParaRPr lang="en-US" altLang="ja-JP" sz="2000" dirty="0"/>
          </a:p>
          <a:p>
            <a:pPr marL="171450" indent="-171450" algn="l">
              <a:buFontTx/>
              <a:buChar char="-"/>
            </a:pPr>
            <a:r>
              <a:rPr lang="ja-JP" altLang="en-US" sz="2000" dirty="0"/>
              <a:t>贅沢な日本のユーザー価値観</a:t>
            </a:r>
            <a:endParaRPr lang="en-US" altLang="ja-JP" sz="2000" dirty="0"/>
          </a:p>
        </p:txBody>
      </p:sp>
      <p:sp>
        <p:nvSpPr>
          <p:cNvPr id="10" name="テキスト ボックス 9">
            <a:extLst>
              <a:ext uri="{FF2B5EF4-FFF2-40B4-BE49-F238E27FC236}">
                <a16:creationId xmlns:a16="http://schemas.microsoft.com/office/drawing/2014/main" id="{4D2E09CE-330F-4E5E-9319-8F484843BB5F}"/>
              </a:ext>
            </a:extLst>
          </p:cNvPr>
          <p:cNvSpPr txBox="1"/>
          <p:nvPr/>
        </p:nvSpPr>
        <p:spPr>
          <a:xfrm>
            <a:off x="-188" y="3750018"/>
            <a:ext cx="2569934" cy="297517"/>
          </a:xfrm>
          <a:prstGeom prst="rect">
            <a:avLst/>
          </a:prstGeom>
          <a:noFill/>
        </p:spPr>
        <p:txBody>
          <a:bodyPr wrap="none" rtlCol="0">
            <a:spAutoFit/>
          </a:bodyPr>
          <a:lstStyle/>
          <a:p>
            <a:r>
              <a:rPr kumimoji="1" lang="ja-JP" altLang="en-US" sz="2000" dirty="0">
                <a:latin typeface="HGP創英角ｺﾞｼｯｸUB" panose="020B0900000000000000" pitchFamily="50" charset="-128"/>
                <a:ea typeface="HGP創英角ｺﾞｼｯｸUB" panose="020B0900000000000000" pitchFamily="50" charset="-128"/>
              </a:rPr>
              <a:t>日本発自動車用中古部品の強み</a:t>
            </a:r>
          </a:p>
        </p:txBody>
      </p:sp>
      <p:sp>
        <p:nvSpPr>
          <p:cNvPr id="11" name="テキスト ボックス 10">
            <a:extLst>
              <a:ext uri="{FF2B5EF4-FFF2-40B4-BE49-F238E27FC236}">
                <a16:creationId xmlns:a16="http://schemas.microsoft.com/office/drawing/2014/main" id="{1C41DF63-06D6-4801-87BD-8D6E410E5DDD}"/>
              </a:ext>
            </a:extLst>
          </p:cNvPr>
          <p:cNvSpPr txBox="1"/>
          <p:nvPr/>
        </p:nvSpPr>
        <p:spPr>
          <a:xfrm>
            <a:off x="29536" y="5257444"/>
            <a:ext cx="4556055" cy="502702"/>
          </a:xfrm>
          <a:prstGeom prst="rect">
            <a:avLst/>
          </a:prstGeom>
          <a:noFill/>
        </p:spPr>
        <p:txBody>
          <a:bodyPr wrap="none" rtlCol="0">
            <a:spAutoFit/>
          </a:bodyPr>
          <a:lstStyle/>
          <a:p>
            <a:pPr marL="171450" indent="-171450" algn="l">
              <a:buFontTx/>
              <a:buChar char="-"/>
            </a:pPr>
            <a:r>
              <a:rPr lang="ja-JP" altLang="en-US" sz="2000" dirty="0"/>
              <a:t>海外における日本車用中古部品に対する需要は拡大途中</a:t>
            </a:r>
          </a:p>
          <a:p>
            <a:pPr marL="171450" indent="-171450" algn="l">
              <a:buFontTx/>
              <a:buChar char="-"/>
            </a:pPr>
            <a:r>
              <a:rPr lang="ja-JP" altLang="en-US" sz="2000" dirty="0"/>
              <a:t>日本が良質な中古部品の発生源であることは不変</a:t>
            </a:r>
          </a:p>
        </p:txBody>
      </p:sp>
      <p:sp>
        <p:nvSpPr>
          <p:cNvPr id="12" name="テキスト ボックス 11">
            <a:extLst>
              <a:ext uri="{FF2B5EF4-FFF2-40B4-BE49-F238E27FC236}">
                <a16:creationId xmlns:a16="http://schemas.microsoft.com/office/drawing/2014/main" id="{2F2DFD4E-C511-4039-AEAC-77A61CDCB042}"/>
              </a:ext>
            </a:extLst>
          </p:cNvPr>
          <p:cNvSpPr txBox="1"/>
          <p:nvPr/>
        </p:nvSpPr>
        <p:spPr>
          <a:xfrm>
            <a:off x="7531" y="5033654"/>
            <a:ext cx="2805576" cy="297517"/>
          </a:xfrm>
          <a:prstGeom prst="rect">
            <a:avLst/>
          </a:prstGeom>
          <a:noFill/>
        </p:spPr>
        <p:txBody>
          <a:bodyPr wrap="none" rtlCol="0">
            <a:spAutoFit/>
          </a:bodyPr>
          <a:lstStyle/>
          <a:p>
            <a:r>
              <a:rPr kumimoji="1" lang="ja-JP" altLang="en-US" sz="2000" dirty="0">
                <a:latin typeface="HGP創英角ｺﾞｼｯｸUB" panose="020B0900000000000000" pitchFamily="50" charset="-128"/>
                <a:ea typeface="HGP創英角ｺﾞｼｯｸUB" panose="020B0900000000000000" pitchFamily="50" charset="-128"/>
              </a:rPr>
              <a:t>中古部品発生源としての日本の強み</a:t>
            </a:r>
          </a:p>
        </p:txBody>
      </p:sp>
      <p:sp>
        <p:nvSpPr>
          <p:cNvPr id="13" name="矢印: 下 12">
            <a:extLst>
              <a:ext uri="{FF2B5EF4-FFF2-40B4-BE49-F238E27FC236}">
                <a16:creationId xmlns:a16="http://schemas.microsoft.com/office/drawing/2014/main" id="{AD6C8AE7-2705-457F-904F-DB0E3CE65CBF}"/>
              </a:ext>
            </a:extLst>
          </p:cNvPr>
          <p:cNvSpPr/>
          <p:nvPr/>
        </p:nvSpPr>
        <p:spPr>
          <a:xfrm rot="16200000">
            <a:off x="4241573" y="6112848"/>
            <a:ext cx="397268" cy="207432"/>
          </a:xfrm>
          <a:prstGeom prst="downArrow">
            <a:avLst>
              <a:gd name="adj1" fmla="val 50905"/>
              <a:gd name="adj2" fmla="val 7449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522DF1B-F5D0-4E95-BC46-9B87896D4BE8}"/>
              </a:ext>
            </a:extLst>
          </p:cNvPr>
          <p:cNvSpPr txBox="1"/>
          <p:nvPr/>
        </p:nvSpPr>
        <p:spPr>
          <a:xfrm>
            <a:off x="33118" y="5959072"/>
            <a:ext cx="3895618" cy="707886"/>
          </a:xfrm>
          <a:prstGeom prst="rect">
            <a:avLst/>
          </a:prstGeom>
          <a:noFill/>
        </p:spPr>
        <p:txBody>
          <a:bodyPr wrap="none" rtlCol="0">
            <a:spAutoFit/>
          </a:bodyPr>
          <a:lstStyle/>
          <a:p>
            <a:pPr marL="171450" indent="-171450" algn="l">
              <a:buFontTx/>
              <a:buChar char="-"/>
            </a:pPr>
            <a:r>
              <a:rPr lang="ja-JP" altLang="en-US" sz="2000" dirty="0"/>
              <a:t>直接買取など適正価格での車両仕入が可能</a:t>
            </a:r>
            <a:endParaRPr lang="en-US" altLang="ja-JP" sz="2000" dirty="0"/>
          </a:p>
          <a:p>
            <a:pPr marL="171450" indent="-171450" algn="l">
              <a:buFontTx/>
              <a:buChar char="-"/>
            </a:pPr>
            <a:r>
              <a:rPr lang="ja-JP" altLang="en-US" sz="2000" dirty="0"/>
              <a:t>自動車リサイクル法による参入障壁</a:t>
            </a:r>
            <a:endParaRPr lang="en-US" altLang="ja-JP" sz="2000" dirty="0"/>
          </a:p>
          <a:p>
            <a:pPr marL="171450" indent="-171450" algn="l">
              <a:buFontTx/>
              <a:buChar char="-"/>
            </a:pPr>
            <a:r>
              <a:rPr lang="ja-JP" altLang="en-US" sz="2000" dirty="0"/>
              <a:t>自社解体を行うため中古部品の状態把握が可能</a:t>
            </a:r>
          </a:p>
        </p:txBody>
      </p:sp>
      <p:sp>
        <p:nvSpPr>
          <p:cNvPr id="15" name="テキスト ボックス 14">
            <a:extLst>
              <a:ext uri="{FF2B5EF4-FFF2-40B4-BE49-F238E27FC236}">
                <a16:creationId xmlns:a16="http://schemas.microsoft.com/office/drawing/2014/main" id="{4BEE49A6-2EB0-4C1A-8223-157AD67CE51F}"/>
              </a:ext>
            </a:extLst>
          </p:cNvPr>
          <p:cNvSpPr txBox="1"/>
          <p:nvPr/>
        </p:nvSpPr>
        <p:spPr>
          <a:xfrm>
            <a:off x="8438" y="5735238"/>
            <a:ext cx="1871026"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日本の解体業者</a:t>
            </a:r>
            <a:r>
              <a:rPr kumimoji="1" lang="ja-JP" altLang="en-US" sz="2000" dirty="0">
                <a:latin typeface="HGP創英角ｺﾞｼｯｸUB" panose="020B0900000000000000" pitchFamily="50" charset="-128"/>
                <a:ea typeface="HGP創英角ｺﾞｼｯｸUB" panose="020B0900000000000000" pitchFamily="50" charset="-128"/>
              </a:rPr>
              <a:t>の強み</a:t>
            </a:r>
          </a:p>
        </p:txBody>
      </p:sp>
      <p:sp>
        <p:nvSpPr>
          <p:cNvPr id="16" name="テキスト ボックス 15">
            <a:extLst>
              <a:ext uri="{FF2B5EF4-FFF2-40B4-BE49-F238E27FC236}">
                <a16:creationId xmlns:a16="http://schemas.microsoft.com/office/drawing/2014/main" id="{A50829D8-7E89-4137-A350-9AABC75976EF}"/>
              </a:ext>
            </a:extLst>
          </p:cNvPr>
          <p:cNvSpPr txBox="1"/>
          <p:nvPr/>
        </p:nvSpPr>
        <p:spPr>
          <a:xfrm>
            <a:off x="4563405" y="5743959"/>
            <a:ext cx="4501252" cy="830997"/>
          </a:xfrm>
          <a:prstGeom prst="rect">
            <a:avLst/>
          </a:prstGeom>
          <a:noFill/>
        </p:spPr>
        <p:txBody>
          <a:bodyPr wrap="square" rtlCol="0">
            <a:spAutoFit/>
          </a:bodyPr>
          <a:lstStyle/>
          <a:p>
            <a:pPr algn="l"/>
            <a:r>
              <a:rPr lang="ja-JP" altLang="en-US" sz="2400" b="0" dirty="0">
                <a:solidFill>
                  <a:srgbClr val="FF0000"/>
                </a:solidFill>
                <a:latin typeface="HGP創英角ｺﾞｼｯｸUB" panose="020B0900000000000000" pitchFamily="50" charset="-128"/>
                <a:ea typeface="HGP創英角ｺﾞｼｯｸUB" panose="020B0900000000000000" pitchFamily="50" charset="-128"/>
              </a:rPr>
              <a:t>自社の利益創出を通じ、自動車関連業者全体への利益供与が可能な世界的中古部品流通網を構築するための事業運営</a:t>
            </a:r>
            <a:endParaRPr lang="en-US" altLang="ja-JP" sz="2400" b="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7D04D755-A713-4968-A14E-690432A32D13}"/>
              </a:ext>
            </a:extLst>
          </p:cNvPr>
          <p:cNvSpPr txBox="1"/>
          <p:nvPr/>
        </p:nvSpPr>
        <p:spPr>
          <a:xfrm>
            <a:off x="4732253" y="3993507"/>
            <a:ext cx="3640740" cy="502702"/>
          </a:xfrm>
          <a:prstGeom prst="rect">
            <a:avLst/>
          </a:prstGeom>
          <a:noFill/>
        </p:spPr>
        <p:txBody>
          <a:bodyPr wrap="none" rtlCol="0">
            <a:spAutoFit/>
          </a:bodyPr>
          <a:lstStyle/>
          <a:p>
            <a:pPr marL="171450" indent="-171450" algn="l">
              <a:buFontTx/>
              <a:buChar char="-"/>
            </a:pPr>
            <a:r>
              <a:rPr lang="ja-JP" altLang="en-US" sz="2000" dirty="0"/>
              <a:t>自動車アフターマーケット関連企業との繋がり</a:t>
            </a:r>
            <a:endParaRPr lang="en-US" altLang="ja-JP" sz="2000" dirty="0"/>
          </a:p>
          <a:p>
            <a:pPr marL="171450" indent="-171450" algn="l">
              <a:buFontTx/>
              <a:buChar char="-"/>
            </a:pPr>
            <a:r>
              <a:rPr lang="ja-JP" altLang="en-US" sz="2000" dirty="0"/>
              <a:t>市場実態と業界動向の把握</a:t>
            </a:r>
          </a:p>
        </p:txBody>
      </p:sp>
      <p:sp>
        <p:nvSpPr>
          <p:cNvPr id="18" name="テキスト ボックス 17">
            <a:extLst>
              <a:ext uri="{FF2B5EF4-FFF2-40B4-BE49-F238E27FC236}">
                <a16:creationId xmlns:a16="http://schemas.microsoft.com/office/drawing/2014/main" id="{8A91C097-FB6B-4570-9FB5-74C90AC4436A}"/>
              </a:ext>
            </a:extLst>
          </p:cNvPr>
          <p:cNvSpPr txBox="1"/>
          <p:nvPr/>
        </p:nvSpPr>
        <p:spPr>
          <a:xfrm>
            <a:off x="4673316" y="3760280"/>
            <a:ext cx="3310522" cy="297517"/>
          </a:xfrm>
          <a:prstGeom prst="rect">
            <a:avLst/>
          </a:prstGeom>
          <a:noFill/>
        </p:spPr>
        <p:txBody>
          <a:bodyPr wrap="none" rtlCol="0">
            <a:spAutoFit/>
          </a:bodyPr>
          <a:lstStyle/>
          <a:p>
            <a:pPr algn="l"/>
            <a:r>
              <a:rPr lang="ja-JP" altLang="en-US" sz="2000" dirty="0">
                <a:latin typeface="HGP創英角ｺﾞｼｯｸUB" panose="020B0900000000000000" pitchFamily="50" charset="-128"/>
                <a:ea typeface="HGP創英角ｺﾞｼｯｸUB" panose="020B0900000000000000" pitchFamily="50" charset="-128"/>
              </a:rPr>
              <a:t>自動車市場の調査研究を通じた</a:t>
            </a:r>
            <a:r>
              <a:rPr kumimoji="1" lang="ja-JP" altLang="en-US" sz="2000" dirty="0">
                <a:latin typeface="HGP創英角ｺﾞｼｯｸUB" panose="020B0900000000000000" pitchFamily="50" charset="-128"/>
                <a:ea typeface="HGP創英角ｺﾞｼｯｸUB" panose="020B0900000000000000" pitchFamily="50" charset="-128"/>
              </a:rPr>
              <a:t>経験と知識</a:t>
            </a:r>
            <a:endParaRPr kumimoji="1" lang="en-US" altLang="ja-JP" sz="20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a:extLst>
              <a:ext uri="{FF2B5EF4-FFF2-40B4-BE49-F238E27FC236}">
                <a16:creationId xmlns:a16="http://schemas.microsoft.com/office/drawing/2014/main" id="{802E00A9-4C1D-4EBA-9E97-13C8F7B786A3}"/>
              </a:ext>
            </a:extLst>
          </p:cNvPr>
          <p:cNvSpPr txBox="1"/>
          <p:nvPr/>
        </p:nvSpPr>
        <p:spPr>
          <a:xfrm>
            <a:off x="4732253" y="4786857"/>
            <a:ext cx="4319449" cy="913070"/>
          </a:xfrm>
          <a:prstGeom prst="rect">
            <a:avLst/>
          </a:prstGeom>
          <a:noFill/>
        </p:spPr>
        <p:txBody>
          <a:bodyPr wrap="square" rtlCol="0">
            <a:spAutoFit/>
          </a:bodyPr>
          <a:lstStyle/>
          <a:p>
            <a:pPr marL="171450" indent="-171450" algn="l">
              <a:buFontTx/>
              <a:buChar char="-"/>
            </a:pPr>
            <a:r>
              <a:rPr lang="ja-JP" altLang="en-US" sz="2000" dirty="0"/>
              <a:t>中間利益の獲得を目的とした異国人に主導権を握られた世界での流通構造</a:t>
            </a:r>
          </a:p>
          <a:p>
            <a:pPr marL="171450" indent="-171450" algn="l">
              <a:buFontTx/>
              <a:buChar char="-"/>
            </a:pPr>
            <a:r>
              <a:rPr lang="ja-JP" altLang="en-US" sz="2000" dirty="0"/>
              <a:t>新興国を中心に需要が拡大途中</a:t>
            </a:r>
          </a:p>
          <a:p>
            <a:pPr marL="171450" indent="-171450" algn="l">
              <a:buFontTx/>
              <a:buChar char="-"/>
            </a:pPr>
            <a:r>
              <a:rPr lang="ja-JP" altLang="en-US" sz="2000" dirty="0"/>
              <a:t>積極的な取り組みを行う日本の企業がほぼない</a:t>
            </a:r>
          </a:p>
        </p:txBody>
      </p:sp>
      <p:sp>
        <p:nvSpPr>
          <p:cNvPr id="20" name="テキスト ボックス 19">
            <a:extLst>
              <a:ext uri="{FF2B5EF4-FFF2-40B4-BE49-F238E27FC236}">
                <a16:creationId xmlns:a16="http://schemas.microsoft.com/office/drawing/2014/main" id="{AD43DDC7-C3C3-4331-9DC7-D8CACAA402BA}"/>
              </a:ext>
            </a:extLst>
          </p:cNvPr>
          <p:cNvSpPr txBox="1"/>
          <p:nvPr/>
        </p:nvSpPr>
        <p:spPr>
          <a:xfrm>
            <a:off x="4672605" y="4541336"/>
            <a:ext cx="2058577" cy="297517"/>
          </a:xfrm>
          <a:prstGeom prst="rect">
            <a:avLst/>
          </a:prstGeom>
          <a:noFill/>
        </p:spPr>
        <p:txBody>
          <a:bodyPr wrap="none" rtlCol="0">
            <a:spAutoFit/>
          </a:bodyPr>
          <a:lstStyle/>
          <a:p>
            <a:r>
              <a:rPr kumimoji="1" lang="ja-JP" altLang="en-US" sz="2000" dirty="0">
                <a:latin typeface="HGP創英角ｺﾞｼｯｸUB" panose="020B0900000000000000" pitchFamily="50" charset="-128"/>
                <a:ea typeface="HGP創英角ｺﾞｼｯｸUB" panose="020B0900000000000000" pitchFamily="50" charset="-128"/>
              </a:rPr>
              <a:t>中古部品輸出市場の現状</a:t>
            </a:r>
          </a:p>
        </p:txBody>
      </p:sp>
      <p:sp>
        <p:nvSpPr>
          <p:cNvPr id="21" name="正方形/長方形 20">
            <a:extLst>
              <a:ext uri="{FF2B5EF4-FFF2-40B4-BE49-F238E27FC236}">
                <a16:creationId xmlns:a16="http://schemas.microsoft.com/office/drawing/2014/main" id="{B11376D5-59D8-4080-86B6-88B6B92806BC}"/>
              </a:ext>
            </a:extLst>
          </p:cNvPr>
          <p:cNvSpPr/>
          <p:nvPr/>
        </p:nvSpPr>
        <p:spPr bwMode="auto">
          <a:xfrm>
            <a:off x="70748" y="116011"/>
            <a:ext cx="1131763" cy="413949"/>
          </a:xfrm>
          <a:prstGeom prst="rect">
            <a:avLst/>
          </a:prstGeom>
          <a:solidFill>
            <a:srgbClr val="FF3399"/>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22" name="テキスト ボックス 21">
            <a:extLst>
              <a:ext uri="{FF2B5EF4-FFF2-40B4-BE49-F238E27FC236}">
                <a16:creationId xmlns:a16="http://schemas.microsoft.com/office/drawing/2014/main" id="{9AD34973-E98A-41E3-A3EB-4D2F6DF674A1}"/>
              </a:ext>
            </a:extLst>
          </p:cNvPr>
          <p:cNvSpPr txBox="1"/>
          <p:nvPr/>
        </p:nvSpPr>
        <p:spPr>
          <a:xfrm>
            <a:off x="52091" y="36899"/>
            <a:ext cx="1146469" cy="379591"/>
          </a:xfrm>
          <a:prstGeom prst="rect">
            <a:avLst/>
          </a:prstGeom>
          <a:noFill/>
        </p:spPr>
        <p:txBody>
          <a:bodyPr wrap="none" rtlCol="0">
            <a:spAutoFit/>
          </a:bodyPr>
          <a:lstStyle/>
          <a:p>
            <a:r>
              <a:rPr kumimoji="1" lang="ja-JP" altLang="en-US" sz="2800" b="0" dirty="0">
                <a:solidFill>
                  <a:schemeClr val="bg1"/>
                </a:solidFill>
                <a:latin typeface="HGS創英角ｺﾞｼｯｸUB" panose="020B0900000000000000" pitchFamily="50" charset="-128"/>
                <a:ea typeface="HGS創英角ｺﾞｼｯｸUB" panose="020B0900000000000000" pitchFamily="50" charset="-128"/>
              </a:rPr>
              <a:t>会社概要</a:t>
            </a:r>
          </a:p>
        </p:txBody>
      </p:sp>
      <p:sp>
        <p:nvSpPr>
          <p:cNvPr id="23" name="正方形/長方形 22">
            <a:extLst>
              <a:ext uri="{FF2B5EF4-FFF2-40B4-BE49-F238E27FC236}">
                <a16:creationId xmlns:a16="http://schemas.microsoft.com/office/drawing/2014/main" id="{D4B2EF7B-A439-4AF4-B967-0A0E8D602169}"/>
              </a:ext>
            </a:extLst>
          </p:cNvPr>
          <p:cNvSpPr/>
          <p:nvPr/>
        </p:nvSpPr>
        <p:spPr>
          <a:xfrm>
            <a:off x="592958" y="827510"/>
            <a:ext cx="8387926" cy="830997"/>
          </a:xfrm>
          <a:prstGeom prst="rect">
            <a:avLst/>
          </a:prstGeom>
        </p:spPr>
        <p:txBody>
          <a:bodyPr wrap="square">
            <a:spAutoFit/>
          </a:bodyPr>
          <a:lstStyle/>
          <a:p>
            <a:pPr algn="l"/>
            <a:r>
              <a:rPr lang="en-US" altLang="ja-JP" sz="2400" b="0" dirty="0">
                <a:latin typeface="HGS創英角ｺﾞｼｯｸUB" panose="020B0900000000000000" pitchFamily="50" charset="-128"/>
                <a:ea typeface="HGS創英角ｺﾞｼｯｸUB" panose="020B0900000000000000" pitchFamily="50" charset="-128"/>
              </a:rPr>
              <a:t>-</a:t>
            </a:r>
            <a:r>
              <a:rPr lang="ja-JP" altLang="en-US" sz="2400" b="0" dirty="0">
                <a:latin typeface="HGS創英角ｺﾞｼｯｸUB" panose="020B0900000000000000" pitchFamily="50" charset="-128"/>
                <a:ea typeface="HGS創英角ｺﾞｼｯｸUB" panose="020B0900000000000000" pitchFamily="50" charset="-128"/>
              </a:rPr>
              <a:t>　お客様、取引先、従業員すべてに利益を提供できる事業運営を目指します</a:t>
            </a:r>
            <a:endParaRPr lang="en-US" altLang="ja-JP" sz="2400" b="0" dirty="0">
              <a:latin typeface="HGS創英角ｺﾞｼｯｸUB" panose="020B0900000000000000" pitchFamily="50" charset="-128"/>
              <a:ea typeface="HGS創英角ｺﾞｼｯｸUB" panose="020B0900000000000000" pitchFamily="50" charset="-128"/>
            </a:endParaRPr>
          </a:p>
          <a:p>
            <a:pPr algn="l"/>
            <a:r>
              <a:rPr lang="en-US" altLang="ja-JP" sz="2400" b="0" dirty="0">
                <a:latin typeface="HGS創英角ｺﾞｼｯｸUB" panose="020B0900000000000000" pitchFamily="50" charset="-128"/>
                <a:ea typeface="HGS創英角ｺﾞｼｯｸUB" panose="020B0900000000000000" pitchFamily="50" charset="-128"/>
              </a:rPr>
              <a:t>-</a:t>
            </a:r>
            <a:r>
              <a:rPr lang="ja-JP" altLang="en-US" sz="2400" b="0" dirty="0">
                <a:latin typeface="HGS創英角ｺﾞｼｯｸUB" panose="020B0900000000000000" pitchFamily="50" charset="-128"/>
                <a:ea typeface="HGS創英角ｺﾞｼｯｸUB" panose="020B0900000000000000" pitchFamily="50" charset="-128"/>
              </a:rPr>
              <a:t>　世界規模での循環型社会形成を通じ、使い捨て社会の見直しに繋げます</a:t>
            </a:r>
          </a:p>
          <a:p>
            <a:pPr algn="l"/>
            <a:r>
              <a:rPr lang="en-US" altLang="ja-JP" sz="2400" b="0" dirty="0">
                <a:latin typeface="HGS創英角ｺﾞｼｯｸUB" panose="020B0900000000000000" pitchFamily="50" charset="-128"/>
                <a:ea typeface="HGS創英角ｺﾞｼｯｸUB" panose="020B0900000000000000" pitchFamily="50" charset="-128"/>
              </a:rPr>
              <a:t>-</a:t>
            </a:r>
            <a:r>
              <a:rPr lang="ja-JP" altLang="en-US" sz="2400" b="0" dirty="0">
                <a:latin typeface="HGS創英角ｺﾞｼｯｸUB" panose="020B0900000000000000" pitchFamily="50" charset="-128"/>
                <a:ea typeface="HGS創英角ｺﾞｼｯｸUB" panose="020B0900000000000000" pitchFamily="50" charset="-128"/>
              </a:rPr>
              <a:t>　世界中の人々が安くて安心な自動車保有サービスが受けられる社会の構築に繋げます　</a:t>
            </a:r>
          </a:p>
        </p:txBody>
      </p:sp>
      <p:sp>
        <p:nvSpPr>
          <p:cNvPr id="24" name="四角形: 角を丸くする 23">
            <a:extLst>
              <a:ext uri="{FF2B5EF4-FFF2-40B4-BE49-F238E27FC236}">
                <a16:creationId xmlns:a16="http://schemas.microsoft.com/office/drawing/2014/main" id="{3D7281B7-EB68-45F9-880F-8F71654CF03B}"/>
              </a:ext>
            </a:extLst>
          </p:cNvPr>
          <p:cNvSpPr/>
          <p:nvPr/>
        </p:nvSpPr>
        <p:spPr bwMode="auto">
          <a:xfrm>
            <a:off x="104771" y="627844"/>
            <a:ext cx="432048" cy="1121839"/>
          </a:xfrm>
          <a:prstGeom prst="roundRect">
            <a:avLst/>
          </a:prstGeom>
          <a:solidFill>
            <a:srgbClr val="99FFCC"/>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25" name="Rectangle 24">
            <a:extLst>
              <a:ext uri="{FF2B5EF4-FFF2-40B4-BE49-F238E27FC236}">
                <a16:creationId xmlns:a16="http://schemas.microsoft.com/office/drawing/2014/main" id="{0A39143C-F48A-466C-92C6-CD3659D2507A}"/>
              </a:ext>
            </a:extLst>
          </p:cNvPr>
          <p:cNvSpPr>
            <a:spLocks noChangeArrowheads="1"/>
          </p:cNvSpPr>
          <p:nvPr/>
        </p:nvSpPr>
        <p:spPr bwMode="auto">
          <a:xfrm>
            <a:off x="279977" y="637852"/>
            <a:ext cx="309333" cy="127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p>
            <a:pPr algn="l">
              <a:spcBef>
                <a:spcPct val="20000"/>
              </a:spcBef>
              <a:buClr>
                <a:schemeClr val="accent2"/>
              </a:buClr>
              <a:buFont typeface="Wingdings" pitchFamily="2" charset="2"/>
              <a:buNone/>
            </a:pPr>
            <a:r>
              <a:rPr lang="ja-JP" altLang="en-US" sz="2000" baseline="0" dirty="0">
                <a:latin typeface="HG創英角ﾎﾟｯﾌﾟ体" pitchFamily="49" charset="-128"/>
                <a:ea typeface="HG創英角ﾎﾟｯﾌﾟ体" pitchFamily="49" charset="-128"/>
              </a:rPr>
              <a:t>事業理念　</a:t>
            </a:r>
          </a:p>
        </p:txBody>
      </p:sp>
      <p:sp>
        <p:nvSpPr>
          <p:cNvPr id="26" name="正方形/長方形 25">
            <a:extLst>
              <a:ext uri="{FF2B5EF4-FFF2-40B4-BE49-F238E27FC236}">
                <a16:creationId xmlns:a16="http://schemas.microsoft.com/office/drawing/2014/main" id="{DC53EC06-A160-4617-8E6D-08E351EBCDD9}"/>
              </a:ext>
            </a:extLst>
          </p:cNvPr>
          <p:cNvSpPr/>
          <p:nvPr/>
        </p:nvSpPr>
        <p:spPr>
          <a:xfrm>
            <a:off x="425572" y="489879"/>
            <a:ext cx="8613363" cy="420628"/>
          </a:xfrm>
          <a:prstGeom prst="rect">
            <a:avLst/>
          </a:prstGeom>
        </p:spPr>
        <p:txBody>
          <a:bodyPr wrap="square">
            <a:spAutoFit/>
          </a:bodyPr>
          <a:lstStyle/>
          <a:p>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高品質な自動車保有関連サービスと資源の有効活用を世界に浸透させる</a:t>
            </a:r>
          </a:p>
        </p:txBody>
      </p:sp>
      <p:sp>
        <p:nvSpPr>
          <p:cNvPr id="27" name="テキスト ボックス 26">
            <a:extLst>
              <a:ext uri="{FF2B5EF4-FFF2-40B4-BE49-F238E27FC236}">
                <a16:creationId xmlns:a16="http://schemas.microsoft.com/office/drawing/2014/main" id="{6E5D8467-704B-4BA7-894F-B639D313D07D}"/>
              </a:ext>
            </a:extLst>
          </p:cNvPr>
          <p:cNvSpPr txBox="1"/>
          <p:nvPr/>
        </p:nvSpPr>
        <p:spPr>
          <a:xfrm>
            <a:off x="52091" y="3358189"/>
            <a:ext cx="2334292" cy="379591"/>
          </a:xfrm>
          <a:prstGeom prst="rect">
            <a:avLst/>
          </a:prstGeom>
          <a:noFill/>
        </p:spPr>
        <p:txBody>
          <a:bodyPr wrap="none" rtlCol="0">
            <a:spAutoFit/>
          </a:bodyPr>
          <a:lstStyle/>
          <a:p>
            <a:r>
              <a:rPr kumimoji="1" lang="ja-JP" altLang="en-US" sz="2800" b="0" dirty="0">
                <a:solidFill>
                  <a:schemeClr val="bg1"/>
                </a:solidFill>
                <a:latin typeface="HGS創英角ｺﾞｼｯｸUB" panose="020B0900000000000000" pitchFamily="50" charset="-128"/>
                <a:ea typeface="HGS創英角ｺﾞｼｯｸUB" panose="020B0900000000000000" pitchFamily="50" charset="-128"/>
              </a:rPr>
              <a:t>事業目的と起業背景</a:t>
            </a:r>
          </a:p>
        </p:txBody>
      </p:sp>
      <p:pic>
        <p:nvPicPr>
          <p:cNvPr id="28" name="図 27">
            <a:extLst>
              <a:ext uri="{FF2B5EF4-FFF2-40B4-BE49-F238E27FC236}">
                <a16:creationId xmlns:a16="http://schemas.microsoft.com/office/drawing/2014/main" id="{0F6A9DE7-27C3-467F-9356-887AA1CAB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02" y="1844824"/>
            <a:ext cx="2525589" cy="1421335"/>
          </a:xfrm>
          <a:prstGeom prst="rect">
            <a:avLst/>
          </a:prstGeom>
        </p:spPr>
      </p:pic>
      <p:pic>
        <p:nvPicPr>
          <p:cNvPr id="29" name="図 28">
            <a:extLst>
              <a:ext uri="{FF2B5EF4-FFF2-40B4-BE49-F238E27FC236}">
                <a16:creationId xmlns:a16="http://schemas.microsoft.com/office/drawing/2014/main" id="{F276F17E-6736-49BD-A61C-1B86A3D69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336" y="1766063"/>
            <a:ext cx="2209159" cy="1656869"/>
          </a:xfrm>
          <a:prstGeom prst="rect">
            <a:avLst/>
          </a:prstGeom>
        </p:spPr>
      </p:pic>
    </p:spTree>
    <p:extLst>
      <p:ext uri="{BB962C8B-B14F-4D97-AF65-F5344CB8AC3E}">
        <p14:creationId xmlns:p14="http://schemas.microsoft.com/office/powerpoint/2010/main" val="385274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4ABFF0F-5216-45F8-9D35-CE4D5BEBBA5F}"/>
              </a:ext>
            </a:extLst>
          </p:cNvPr>
          <p:cNvSpPr/>
          <p:nvPr/>
        </p:nvSpPr>
        <p:spPr bwMode="auto">
          <a:xfrm>
            <a:off x="500436" y="2528812"/>
            <a:ext cx="8176020" cy="2555228"/>
          </a:xfrm>
          <a:prstGeom prst="rect">
            <a:avLst/>
          </a:prstGeom>
          <a:solidFill>
            <a:srgbClr val="FF00FF"/>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3" name="スライド番号プレースホルダー 2">
            <a:extLst>
              <a:ext uri="{FF2B5EF4-FFF2-40B4-BE49-F238E27FC236}">
                <a16:creationId xmlns:a16="http://schemas.microsoft.com/office/drawing/2014/main" id="{9562FED2-BD80-4409-A698-55C14D17672C}"/>
              </a:ext>
            </a:extLst>
          </p:cNvPr>
          <p:cNvSpPr>
            <a:spLocks noGrp="1"/>
          </p:cNvSpPr>
          <p:nvPr>
            <p:ph type="sldNum" sz="quarter" idx="10"/>
          </p:nvPr>
        </p:nvSpPr>
        <p:spPr/>
        <p:txBody>
          <a:bodyPr/>
          <a:lstStyle/>
          <a:p>
            <a:pPr>
              <a:defRPr/>
            </a:pPr>
            <a:fld id="{BA82514F-A511-43A6-9DE7-CDFCEC966E2E}" type="slidenum">
              <a:rPr lang="ja-JP" altLang="en-US" smtClean="0"/>
              <a:pPr>
                <a:defRPr/>
              </a:pPr>
              <a:t>9</a:t>
            </a:fld>
            <a:endParaRPr lang="en-US" altLang="ja-JP" dirty="0"/>
          </a:p>
        </p:txBody>
      </p:sp>
      <p:sp>
        <p:nvSpPr>
          <p:cNvPr id="4" name="タイトル 1">
            <a:extLst>
              <a:ext uri="{FF2B5EF4-FFF2-40B4-BE49-F238E27FC236}">
                <a16:creationId xmlns:a16="http://schemas.microsoft.com/office/drawing/2014/main" id="{320A860C-0AC3-4DD1-93A5-315E3D2F3936}"/>
              </a:ext>
            </a:extLst>
          </p:cNvPr>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en-US" altLang="ja-JP" sz="3200" b="0" kern="0" baseline="0" dirty="0"/>
              <a:t>JICA</a:t>
            </a:r>
            <a:r>
              <a:rPr lang="ja-JP" altLang="en-US" sz="3200" b="0" kern="0" baseline="0" dirty="0"/>
              <a:t>民間連携事業の活用</a:t>
            </a:r>
          </a:p>
        </p:txBody>
      </p:sp>
      <p:sp>
        <p:nvSpPr>
          <p:cNvPr id="5" name="テキスト ボックス 4">
            <a:extLst>
              <a:ext uri="{FF2B5EF4-FFF2-40B4-BE49-F238E27FC236}">
                <a16:creationId xmlns:a16="http://schemas.microsoft.com/office/drawing/2014/main" id="{9960C40F-ACEB-4B9F-9C0E-6E1BE02F7FD5}"/>
              </a:ext>
            </a:extLst>
          </p:cNvPr>
          <p:cNvSpPr txBox="1"/>
          <p:nvPr/>
        </p:nvSpPr>
        <p:spPr>
          <a:xfrm>
            <a:off x="534676" y="1435632"/>
            <a:ext cx="8074647" cy="913070"/>
          </a:xfrm>
          <a:prstGeom prst="rect">
            <a:avLst/>
          </a:prstGeom>
          <a:noFill/>
        </p:spPr>
        <p:txBody>
          <a:bodyPr wrap="none" rtlCol="0">
            <a:spAutoFit/>
          </a:bodyPr>
          <a:lstStyle/>
          <a:p>
            <a:r>
              <a:rPr lang="ja-JP" altLang="en-US" sz="4000" dirty="0">
                <a:latin typeface="HG丸ｺﾞｼｯｸM-PRO" panose="020F0600000000000000" pitchFamily="50" charset="-128"/>
                <a:ea typeface="HG丸ｺﾞｼｯｸM-PRO" panose="020F0600000000000000" pitchFamily="50" charset="-128"/>
              </a:rPr>
              <a:t>自動車整備事業の実績に基づく自動車整備士育成と</a:t>
            </a:r>
            <a:endParaRPr lang="en-US" altLang="ja-JP" sz="4000" dirty="0">
              <a:latin typeface="HG丸ｺﾞｼｯｸM-PRO" panose="020F0600000000000000" pitchFamily="50" charset="-128"/>
              <a:ea typeface="HG丸ｺﾞｼｯｸM-PRO" panose="020F0600000000000000" pitchFamily="50" charset="-128"/>
            </a:endParaRPr>
          </a:p>
          <a:p>
            <a:r>
              <a:rPr lang="ja-JP" altLang="en-US" sz="4000" dirty="0">
                <a:latin typeface="HG丸ｺﾞｼｯｸM-PRO" panose="020F0600000000000000" pitchFamily="50" charset="-128"/>
                <a:ea typeface="HG丸ｺﾞｼｯｸM-PRO" panose="020F0600000000000000" pitchFamily="50" charset="-128"/>
              </a:rPr>
              <a:t>整備工場網構築のための案件化調査</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61054837-8B1B-4A83-89E6-A77D8F12D870}"/>
              </a:ext>
            </a:extLst>
          </p:cNvPr>
          <p:cNvSpPr txBox="1"/>
          <p:nvPr/>
        </p:nvSpPr>
        <p:spPr>
          <a:xfrm>
            <a:off x="1344994" y="992148"/>
            <a:ext cx="6454011" cy="420628"/>
          </a:xfrm>
          <a:prstGeom prst="rect">
            <a:avLst/>
          </a:prstGeom>
          <a:noFill/>
        </p:spPr>
        <p:txBody>
          <a:bodyPr wrap="none" rtlCol="0">
            <a:spAutoFit/>
          </a:bodyPr>
          <a:lstStyle/>
          <a:p>
            <a:r>
              <a:rPr lang="en-US" altLang="ja-JP" sz="3200" dirty="0"/>
              <a:t>2018</a:t>
            </a:r>
            <a:r>
              <a:rPr lang="ja-JP" altLang="en-US" sz="3200" dirty="0"/>
              <a:t>年度第二回中小企業・</a:t>
            </a:r>
            <a:r>
              <a:rPr lang="en-US" altLang="ja-JP" sz="3200" dirty="0"/>
              <a:t>SDGs</a:t>
            </a:r>
            <a:r>
              <a:rPr lang="ja-JP" altLang="en-US" sz="3200" dirty="0"/>
              <a:t>ビジネス支援事業</a:t>
            </a:r>
            <a:endParaRPr kumimoji="1" lang="ja-JP" altLang="en-US" sz="3200" dirty="0"/>
          </a:p>
        </p:txBody>
      </p:sp>
      <p:sp>
        <p:nvSpPr>
          <p:cNvPr id="8" name="正方形/長方形 7">
            <a:extLst>
              <a:ext uri="{FF2B5EF4-FFF2-40B4-BE49-F238E27FC236}">
                <a16:creationId xmlns:a16="http://schemas.microsoft.com/office/drawing/2014/main" id="{7D6B6C5C-A4CF-428F-90D7-1E341C0F6C54}"/>
              </a:ext>
            </a:extLst>
          </p:cNvPr>
          <p:cNvSpPr/>
          <p:nvPr/>
        </p:nvSpPr>
        <p:spPr>
          <a:xfrm>
            <a:off x="534676" y="2553623"/>
            <a:ext cx="8074646" cy="2267287"/>
          </a:xfrm>
          <a:prstGeom prst="rect">
            <a:avLst/>
          </a:prstGeom>
        </p:spPr>
        <p:txBody>
          <a:bodyPr wrap="square">
            <a:spAutoFit/>
          </a:bodyPr>
          <a:lstStyle/>
          <a:p>
            <a:r>
              <a:rPr lang="ja-JP" altLang="en-US" sz="3600" dirty="0">
                <a:solidFill>
                  <a:schemeClr val="bg1"/>
                </a:solidFill>
              </a:rPr>
              <a:t>目的</a:t>
            </a:r>
            <a:endParaRPr lang="en-US" altLang="ja-JP" sz="3600" dirty="0">
              <a:solidFill>
                <a:schemeClr val="bg1"/>
              </a:solidFill>
            </a:endParaRPr>
          </a:p>
          <a:p>
            <a:pPr algn="l"/>
            <a:r>
              <a:rPr lang="ja-JP" altLang="en-US" sz="3600" dirty="0"/>
              <a:t>高度技術を持つ自動車整備網の構築を担う人材育成</a:t>
            </a:r>
          </a:p>
          <a:p>
            <a:pPr algn="l"/>
            <a:endParaRPr lang="en-US" altLang="ja-JP" sz="2800" dirty="0"/>
          </a:p>
          <a:p>
            <a:pPr algn="l"/>
            <a:r>
              <a:rPr lang="en-US" altLang="ja-JP" sz="2800" dirty="0">
                <a:latin typeface="HG丸ｺﾞｼｯｸM-PRO" panose="020F0600000000000000" pitchFamily="50" charset="-128"/>
                <a:ea typeface="HG丸ｺﾞｼｯｸM-PRO" panose="020F0600000000000000" pitchFamily="50" charset="-128"/>
              </a:rPr>
              <a:t>1</a:t>
            </a:r>
            <a:r>
              <a:rPr lang="ja-JP" altLang="en-US" sz="2800" dirty="0">
                <a:latin typeface="HG丸ｺﾞｼｯｸM-PRO" panose="020F0600000000000000" pitchFamily="50" charset="-128"/>
                <a:ea typeface="HG丸ｺﾞｼｯｸM-PRO" panose="020F0600000000000000" pitchFamily="50" charset="-128"/>
              </a:rPr>
              <a:t>．タンザニア全土へ自社にて実務研修を行った整備士と技術教員を輩出</a:t>
            </a:r>
          </a:p>
          <a:p>
            <a:pPr algn="l"/>
            <a:r>
              <a:rPr lang="en-US" altLang="ja-JP" sz="2800" dirty="0">
                <a:latin typeface="HG丸ｺﾞｼｯｸM-PRO" panose="020F0600000000000000" pitchFamily="50" charset="-128"/>
                <a:ea typeface="HG丸ｺﾞｼｯｸM-PRO" panose="020F0600000000000000" pitchFamily="50" charset="-128"/>
              </a:rPr>
              <a:t>2</a:t>
            </a:r>
            <a:r>
              <a:rPr lang="ja-JP" altLang="en-US" sz="2800" dirty="0">
                <a:latin typeface="HG丸ｺﾞｼｯｸM-PRO" panose="020F0600000000000000" pitchFamily="50" charset="-128"/>
                <a:ea typeface="HG丸ｺﾞｼｯｸM-PRO" panose="020F0600000000000000" pitchFamily="50" charset="-128"/>
              </a:rPr>
              <a:t>．整備士育成の基礎教材となる実務研修カリキュラムの作成と浸透</a:t>
            </a:r>
          </a:p>
          <a:p>
            <a:pPr algn="l"/>
            <a:r>
              <a:rPr lang="en-US" altLang="ja-JP" sz="2800" dirty="0">
                <a:latin typeface="HG丸ｺﾞｼｯｸM-PRO" panose="020F0600000000000000" pitchFamily="50" charset="-128"/>
                <a:ea typeface="HG丸ｺﾞｼｯｸM-PRO" panose="020F0600000000000000" pitchFamily="50" charset="-128"/>
              </a:rPr>
              <a:t>3</a:t>
            </a:r>
            <a:r>
              <a:rPr lang="ja-JP" altLang="en-US" sz="2800" dirty="0">
                <a:latin typeface="HG丸ｺﾞｼｯｸM-PRO" panose="020F0600000000000000" pitchFamily="50" charset="-128"/>
                <a:ea typeface="HG丸ｺﾞｼｯｸM-PRO" panose="020F0600000000000000" pitchFamily="50" charset="-128"/>
              </a:rPr>
              <a:t>．保有環境を整えることによる環境対応車両の普及促進</a:t>
            </a:r>
          </a:p>
          <a:p>
            <a:pPr algn="l"/>
            <a:r>
              <a:rPr lang="en-US" altLang="ja-JP" sz="2800" dirty="0">
                <a:latin typeface="HG丸ｺﾞｼｯｸM-PRO" panose="020F0600000000000000" pitchFamily="50" charset="-128"/>
                <a:ea typeface="HG丸ｺﾞｼｯｸM-PRO" panose="020F0600000000000000" pitchFamily="50" charset="-128"/>
              </a:rPr>
              <a:t>4</a:t>
            </a:r>
            <a:r>
              <a:rPr lang="ja-JP" altLang="en-US" sz="2800" dirty="0">
                <a:latin typeface="HG丸ｺﾞｼｯｸM-PRO" panose="020F0600000000000000" pitchFamily="50" charset="-128"/>
                <a:ea typeface="HG丸ｺﾞｼｯｸM-PRO" panose="020F0600000000000000" pitchFamily="50" charset="-128"/>
              </a:rPr>
              <a:t>．実務研修機関となる高度な整備工場への認定制度の構築</a:t>
            </a:r>
          </a:p>
        </p:txBody>
      </p:sp>
      <p:sp>
        <p:nvSpPr>
          <p:cNvPr id="10" name="Text Box 101">
            <a:extLst>
              <a:ext uri="{FF2B5EF4-FFF2-40B4-BE49-F238E27FC236}">
                <a16:creationId xmlns:a16="http://schemas.microsoft.com/office/drawing/2014/main" id="{29B145C5-FBD4-4E3E-A550-A6E2089EC012}"/>
              </a:ext>
            </a:extLst>
          </p:cNvPr>
          <p:cNvSpPr txBox="1">
            <a:spLocks noChangeArrowheads="1"/>
          </p:cNvSpPr>
          <p:nvPr/>
        </p:nvSpPr>
        <p:spPr bwMode="auto">
          <a:xfrm>
            <a:off x="611188" y="5182003"/>
            <a:ext cx="7921625" cy="1199597"/>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baseline="-25000">
                <a:solidFill>
                  <a:schemeClr val="tx1"/>
                </a:solidFill>
                <a:latin typeface="Verdana" pitchFamily="34" charset="0"/>
                <a:ea typeface="ＭＳ Ｐゴシック" pitchFamily="50" charset="-128"/>
              </a:defRPr>
            </a:lvl1pPr>
            <a:lvl2pPr marL="742950" indent="-285750" eaLnBrk="0" hangingPunct="0">
              <a:defRPr kumimoji="1" b="1" baseline="-25000">
                <a:solidFill>
                  <a:schemeClr val="tx1"/>
                </a:solidFill>
                <a:latin typeface="Verdana" pitchFamily="34" charset="0"/>
                <a:ea typeface="ＭＳ Ｐゴシック" pitchFamily="50" charset="-128"/>
              </a:defRPr>
            </a:lvl2pPr>
            <a:lvl3pPr marL="1143000" indent="-228600" eaLnBrk="0" hangingPunct="0">
              <a:defRPr kumimoji="1" b="1" baseline="-25000">
                <a:solidFill>
                  <a:schemeClr val="tx1"/>
                </a:solidFill>
                <a:latin typeface="Verdana" pitchFamily="34" charset="0"/>
                <a:ea typeface="ＭＳ Ｐゴシック" pitchFamily="50" charset="-128"/>
              </a:defRPr>
            </a:lvl3pPr>
            <a:lvl4pPr marL="1600200" indent="-228600" eaLnBrk="0" hangingPunct="0">
              <a:defRPr kumimoji="1" b="1" baseline="-25000">
                <a:solidFill>
                  <a:schemeClr val="tx1"/>
                </a:solidFill>
                <a:latin typeface="Verdana" pitchFamily="34" charset="0"/>
                <a:ea typeface="ＭＳ Ｐゴシック" pitchFamily="50" charset="-128"/>
              </a:defRPr>
            </a:lvl4pPr>
            <a:lvl5pPr marL="2057400" indent="-228600" eaLnBrk="0" hangingPunct="0">
              <a:defRPr kumimoji="1" b="1" baseline="-25000">
                <a:solidFill>
                  <a:schemeClr val="tx1"/>
                </a:solidFill>
                <a:latin typeface="Verdana" pitchFamily="34" charset="0"/>
                <a:ea typeface="ＭＳ Ｐゴシック" pitchFamily="50" charset="-128"/>
              </a:defRPr>
            </a:lvl5pPr>
            <a:lvl6pPr marL="25146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6pPr>
            <a:lvl7pPr marL="29718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7pPr>
            <a:lvl8pPr marL="34290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8pPr>
            <a:lvl9pPr marL="38862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9pPr>
          </a:lstStyle>
          <a:p>
            <a:pPr algn="l" eaLnBrk="1" hangingPunct="1"/>
            <a:r>
              <a:rPr lang="ja-JP" altLang="en-US" b="0" baseline="0" dirty="0">
                <a:latin typeface="ＭＳ Ｐゴシック" pitchFamily="50" charset="-128"/>
              </a:rPr>
              <a:t>■タンザニアへの貢献のみならず、日本ブランドの構築へ繋がる事業という確信</a:t>
            </a:r>
          </a:p>
          <a:p>
            <a:pPr algn="l" eaLnBrk="1" hangingPunct="1"/>
            <a:r>
              <a:rPr lang="en-US" altLang="ja-JP" b="0" baseline="0" dirty="0">
                <a:latin typeface="ＭＳ Ｐゴシック" pitchFamily="50" charset="-128"/>
              </a:rPr>
              <a:t>■</a:t>
            </a:r>
            <a:r>
              <a:rPr lang="ja-JP" altLang="en-US" b="0" baseline="0" dirty="0">
                <a:latin typeface="ＭＳ Ｐゴシック" pitchFamily="50" charset="-128"/>
              </a:rPr>
              <a:t>最終的な目標を達成するためには政府関係機関を巻き込んでいく必要があり、１民間企業、特に中小企業だけで取り組むことは困難</a:t>
            </a:r>
            <a:endParaRPr lang="en-US" altLang="ja-JP" b="0" baseline="0" dirty="0">
              <a:latin typeface="ＭＳ Ｐゴシック" pitchFamily="50" charset="-128"/>
            </a:endParaRPr>
          </a:p>
          <a:p>
            <a:pPr algn="l" eaLnBrk="1" hangingPunct="1"/>
            <a:r>
              <a:rPr lang="ja-JP" altLang="en-US" b="0" baseline="0" dirty="0">
                <a:latin typeface="ＭＳ Ｐゴシック" pitchFamily="50" charset="-128"/>
              </a:rPr>
              <a:t>■これまでの活動により確立された強力な</a:t>
            </a:r>
            <a:r>
              <a:rPr lang="en-US" altLang="ja-JP" b="0" baseline="0" dirty="0">
                <a:latin typeface="ＭＳ Ｐゴシック" pitchFamily="50" charset="-128"/>
              </a:rPr>
              <a:t>JICA</a:t>
            </a:r>
            <a:r>
              <a:rPr lang="ja-JP" altLang="en-US" b="0" baseline="0" dirty="0">
                <a:latin typeface="ＭＳ Ｐゴシック" pitchFamily="50" charset="-128"/>
              </a:rPr>
              <a:t>ブランドの活用</a:t>
            </a:r>
            <a:endParaRPr lang="en-US" altLang="ja-JP" b="0" baseline="0" dirty="0">
              <a:latin typeface="ＭＳ Ｐゴシック" pitchFamily="50" charset="-128"/>
            </a:endParaRPr>
          </a:p>
        </p:txBody>
      </p:sp>
    </p:spTree>
    <p:extLst>
      <p:ext uri="{BB962C8B-B14F-4D97-AF65-F5344CB8AC3E}">
        <p14:creationId xmlns:p14="http://schemas.microsoft.com/office/powerpoint/2010/main" val="340399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30CF0D1-84DF-4E07-B4D4-4BC2FC3E93A9}"/>
              </a:ext>
            </a:extLst>
          </p:cNvPr>
          <p:cNvSpPr>
            <a:spLocks noGrp="1"/>
          </p:cNvSpPr>
          <p:nvPr>
            <p:ph type="sldNum" sz="quarter" idx="10"/>
          </p:nvPr>
        </p:nvSpPr>
        <p:spPr/>
        <p:txBody>
          <a:bodyPr/>
          <a:lstStyle/>
          <a:p>
            <a:pPr>
              <a:defRPr/>
            </a:pPr>
            <a:fld id="{5009D8D1-61E0-4B40-A2B4-C5793746DD2B}" type="slidenum">
              <a:rPr lang="ja-JP" altLang="en-US" smtClean="0"/>
              <a:pPr>
                <a:defRPr/>
              </a:pPr>
              <a:t>1</a:t>
            </a:fld>
            <a:endParaRPr lang="en-US" altLang="ja-JP" dirty="0"/>
          </a:p>
        </p:txBody>
      </p:sp>
      <p:sp>
        <p:nvSpPr>
          <p:cNvPr id="5" name="タイトル 1">
            <a:extLst>
              <a:ext uri="{FF2B5EF4-FFF2-40B4-BE49-F238E27FC236}">
                <a16:creationId xmlns:a16="http://schemas.microsoft.com/office/drawing/2014/main" id="{BC64AB6E-FFB9-4B9F-BF78-472B4E7E63B2}"/>
              </a:ext>
            </a:extLst>
          </p:cNvPr>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工場火災と今後の展開</a:t>
            </a:r>
          </a:p>
        </p:txBody>
      </p:sp>
      <p:pic>
        <p:nvPicPr>
          <p:cNvPr id="7" name="図 6">
            <a:extLst>
              <a:ext uri="{FF2B5EF4-FFF2-40B4-BE49-F238E27FC236}">
                <a16:creationId xmlns:a16="http://schemas.microsoft.com/office/drawing/2014/main" id="{C41A38E7-670E-4B62-AA40-49BDB3C26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7304" y="1052736"/>
            <a:ext cx="5148064" cy="2896918"/>
          </a:xfrm>
          <a:prstGeom prst="rect">
            <a:avLst/>
          </a:prstGeom>
        </p:spPr>
      </p:pic>
      <p:pic>
        <p:nvPicPr>
          <p:cNvPr id="11" name="図 10">
            <a:extLst>
              <a:ext uri="{FF2B5EF4-FFF2-40B4-BE49-F238E27FC236}">
                <a16:creationId xmlns:a16="http://schemas.microsoft.com/office/drawing/2014/main" id="{6D52968C-1D8A-4A3F-A099-ABF36437B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232" y="3592464"/>
            <a:ext cx="5796136" cy="2817522"/>
          </a:xfrm>
          <a:prstGeom prst="rect">
            <a:avLst/>
          </a:prstGeom>
        </p:spPr>
      </p:pic>
      <p:pic>
        <p:nvPicPr>
          <p:cNvPr id="9" name="図 8">
            <a:extLst>
              <a:ext uri="{FF2B5EF4-FFF2-40B4-BE49-F238E27FC236}">
                <a16:creationId xmlns:a16="http://schemas.microsoft.com/office/drawing/2014/main" id="{43274EF0-889A-407F-BEEC-1958C082ED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15" r="13095"/>
          <a:stretch/>
        </p:blipFill>
        <p:spPr>
          <a:xfrm>
            <a:off x="121224" y="3429000"/>
            <a:ext cx="3888432" cy="2937438"/>
          </a:xfrm>
          <a:prstGeom prst="rect">
            <a:avLst/>
          </a:prstGeom>
        </p:spPr>
      </p:pic>
      <p:pic>
        <p:nvPicPr>
          <p:cNvPr id="3" name="図 2">
            <a:extLst>
              <a:ext uri="{FF2B5EF4-FFF2-40B4-BE49-F238E27FC236}">
                <a16:creationId xmlns:a16="http://schemas.microsoft.com/office/drawing/2014/main" id="{FF848525-E57B-448C-94EB-9486446CA6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077"/>
          <a:stretch/>
        </p:blipFill>
        <p:spPr>
          <a:xfrm>
            <a:off x="107504" y="1052736"/>
            <a:ext cx="4283968" cy="2664296"/>
          </a:xfrm>
          <a:prstGeom prst="rect">
            <a:avLst/>
          </a:prstGeom>
        </p:spPr>
      </p:pic>
    </p:spTree>
    <p:extLst>
      <p:ext uri="{BB962C8B-B14F-4D97-AF65-F5344CB8AC3E}">
        <p14:creationId xmlns:p14="http://schemas.microsoft.com/office/powerpoint/2010/main" val="251621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F31BEB3-0BC2-4B8D-ACD4-359F682345C6}"/>
              </a:ext>
            </a:extLst>
          </p:cNvPr>
          <p:cNvSpPr>
            <a:spLocks noGrp="1"/>
          </p:cNvSpPr>
          <p:nvPr>
            <p:ph type="sldNum" sz="quarter" idx="10"/>
          </p:nvPr>
        </p:nvSpPr>
        <p:spPr/>
        <p:txBody>
          <a:bodyPr/>
          <a:lstStyle/>
          <a:p>
            <a:pPr>
              <a:defRPr/>
            </a:pPr>
            <a:fld id="{5009D8D1-61E0-4B40-A2B4-C5793746DD2B}" type="slidenum">
              <a:rPr lang="ja-JP" altLang="en-US" smtClean="0"/>
              <a:pPr>
                <a:defRPr/>
              </a:pPr>
              <a:t>2</a:t>
            </a:fld>
            <a:endParaRPr lang="en-US" altLang="ja-JP" dirty="0"/>
          </a:p>
        </p:txBody>
      </p:sp>
      <p:sp>
        <p:nvSpPr>
          <p:cNvPr id="7" name="四角形: 角を丸くする 6">
            <a:extLst>
              <a:ext uri="{FF2B5EF4-FFF2-40B4-BE49-F238E27FC236}">
                <a16:creationId xmlns:a16="http://schemas.microsoft.com/office/drawing/2014/main" id="{CFCF69A4-449D-4464-85E7-EB3F9E90D4AE}"/>
              </a:ext>
            </a:extLst>
          </p:cNvPr>
          <p:cNvSpPr/>
          <p:nvPr/>
        </p:nvSpPr>
        <p:spPr bwMode="auto">
          <a:xfrm>
            <a:off x="164616" y="1170493"/>
            <a:ext cx="2484548" cy="867750"/>
          </a:xfrm>
          <a:prstGeom prst="roundRect">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8" name="テキスト ボックス 7">
            <a:extLst>
              <a:ext uri="{FF2B5EF4-FFF2-40B4-BE49-F238E27FC236}">
                <a16:creationId xmlns:a16="http://schemas.microsoft.com/office/drawing/2014/main" id="{2F59AAA4-696D-4B41-AC79-EDB704F87BD4}"/>
              </a:ext>
            </a:extLst>
          </p:cNvPr>
          <p:cNvSpPr txBox="1"/>
          <p:nvPr/>
        </p:nvSpPr>
        <p:spPr>
          <a:xfrm>
            <a:off x="786781" y="1277422"/>
            <a:ext cx="1446230" cy="707886"/>
          </a:xfrm>
          <a:prstGeom prst="rect">
            <a:avLst/>
          </a:prstGeom>
          <a:noFill/>
        </p:spPr>
        <p:txBody>
          <a:bodyPr wrap="none" rtlCol="0">
            <a:spAutoFit/>
          </a:bodyPr>
          <a:lstStyle/>
          <a:p>
            <a:pPr algn="l"/>
            <a:r>
              <a:rPr lang="ja-JP" altLang="en-US" sz="2000" dirty="0"/>
              <a:t>自動車ディーラー</a:t>
            </a:r>
            <a:endParaRPr lang="en-US" altLang="ja-JP" sz="2000" dirty="0"/>
          </a:p>
          <a:p>
            <a:pPr algn="l"/>
            <a:r>
              <a:rPr lang="ja-JP" altLang="en-US" sz="2000" dirty="0"/>
              <a:t>自動車買取店</a:t>
            </a:r>
            <a:endParaRPr lang="en-US" altLang="ja-JP" sz="2000" dirty="0"/>
          </a:p>
          <a:p>
            <a:pPr algn="l"/>
            <a:r>
              <a:rPr lang="ja-JP" altLang="en-US" sz="2000" dirty="0"/>
              <a:t>整備業者　など</a:t>
            </a:r>
          </a:p>
        </p:txBody>
      </p:sp>
      <p:sp>
        <p:nvSpPr>
          <p:cNvPr id="9" name="テキスト ボックス 8">
            <a:extLst>
              <a:ext uri="{FF2B5EF4-FFF2-40B4-BE49-F238E27FC236}">
                <a16:creationId xmlns:a16="http://schemas.microsoft.com/office/drawing/2014/main" id="{D0F20B0D-F9BB-4BAE-8E64-A13DE712747B}"/>
              </a:ext>
            </a:extLst>
          </p:cNvPr>
          <p:cNvSpPr txBox="1"/>
          <p:nvPr/>
        </p:nvSpPr>
        <p:spPr>
          <a:xfrm>
            <a:off x="917372" y="1070835"/>
            <a:ext cx="870751"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車両仕入</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0" name="四角形: 角を丸くする 9">
            <a:extLst>
              <a:ext uri="{FF2B5EF4-FFF2-40B4-BE49-F238E27FC236}">
                <a16:creationId xmlns:a16="http://schemas.microsoft.com/office/drawing/2014/main" id="{B099E0C0-C64C-471B-8965-AC3E7FA3C8BB}"/>
              </a:ext>
            </a:extLst>
          </p:cNvPr>
          <p:cNvSpPr/>
          <p:nvPr/>
        </p:nvSpPr>
        <p:spPr bwMode="auto">
          <a:xfrm>
            <a:off x="330316" y="1350826"/>
            <a:ext cx="353252" cy="619241"/>
          </a:xfrm>
          <a:prstGeom prst="roundRect">
            <a:avLst/>
          </a:prstGeom>
          <a:solidFill>
            <a:srgbClr val="0070C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dirty="0">
              <a:ln>
                <a:noFill/>
              </a:ln>
              <a:solidFill>
                <a:schemeClr val="tx1"/>
              </a:solidFill>
              <a:effectLst/>
              <a:latin typeface="Verdana" pitchFamily="34" charset="0"/>
              <a:ea typeface="ＭＳ Ｐゴシック" pitchFamily="50" charset="-128"/>
            </a:endParaRPr>
          </a:p>
        </p:txBody>
      </p:sp>
      <p:sp>
        <p:nvSpPr>
          <p:cNvPr id="11" name="テキスト ボックス 10">
            <a:extLst>
              <a:ext uri="{FF2B5EF4-FFF2-40B4-BE49-F238E27FC236}">
                <a16:creationId xmlns:a16="http://schemas.microsoft.com/office/drawing/2014/main" id="{2BC0DF48-CF97-4318-8CF9-933B9547C588}"/>
              </a:ext>
            </a:extLst>
          </p:cNvPr>
          <p:cNvSpPr txBox="1"/>
          <p:nvPr/>
        </p:nvSpPr>
        <p:spPr>
          <a:xfrm>
            <a:off x="369683" y="1362028"/>
            <a:ext cx="389850" cy="597278"/>
          </a:xfrm>
          <a:prstGeom prst="rect">
            <a:avLst/>
          </a:prstGeom>
          <a:noFill/>
        </p:spPr>
        <p:txBody>
          <a:bodyPr vert="eaVert" wrap="non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仕入先</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四角形: 角を丸くする 11">
            <a:extLst>
              <a:ext uri="{FF2B5EF4-FFF2-40B4-BE49-F238E27FC236}">
                <a16:creationId xmlns:a16="http://schemas.microsoft.com/office/drawing/2014/main" id="{19BA427D-0037-4703-89F9-9453BC1CFCF0}"/>
              </a:ext>
            </a:extLst>
          </p:cNvPr>
          <p:cNvSpPr/>
          <p:nvPr/>
        </p:nvSpPr>
        <p:spPr bwMode="auto">
          <a:xfrm>
            <a:off x="3383868" y="1171492"/>
            <a:ext cx="2484548" cy="864096"/>
          </a:xfrm>
          <a:prstGeom prst="roundRect">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13" name="テキスト ボックス 12">
            <a:extLst>
              <a:ext uri="{FF2B5EF4-FFF2-40B4-BE49-F238E27FC236}">
                <a16:creationId xmlns:a16="http://schemas.microsoft.com/office/drawing/2014/main" id="{83764E41-BF7F-401D-933E-6918AE5B5262}"/>
              </a:ext>
            </a:extLst>
          </p:cNvPr>
          <p:cNvSpPr txBox="1"/>
          <p:nvPr/>
        </p:nvSpPr>
        <p:spPr>
          <a:xfrm>
            <a:off x="4136623" y="1100929"/>
            <a:ext cx="870751"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車両選別</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B1B85A1A-F088-48CA-A5BE-54694C207E67}"/>
              </a:ext>
            </a:extLst>
          </p:cNvPr>
          <p:cNvSpPr txBox="1"/>
          <p:nvPr/>
        </p:nvSpPr>
        <p:spPr>
          <a:xfrm>
            <a:off x="3875845" y="1292365"/>
            <a:ext cx="1718740" cy="707886"/>
          </a:xfrm>
          <a:prstGeom prst="rect">
            <a:avLst/>
          </a:prstGeom>
          <a:noFill/>
        </p:spPr>
        <p:txBody>
          <a:bodyPr wrap="none" rtlCol="0">
            <a:spAutoFit/>
          </a:bodyPr>
          <a:lstStyle/>
          <a:p>
            <a:pPr algn="l"/>
            <a:r>
              <a:rPr lang="ja-JP" altLang="en-US" sz="2000" dirty="0"/>
              <a:t>国内向け中古車販売</a:t>
            </a:r>
            <a:endParaRPr lang="en-US" altLang="ja-JP" sz="2000" dirty="0"/>
          </a:p>
          <a:p>
            <a:pPr algn="l"/>
            <a:r>
              <a:rPr lang="ja-JP" altLang="en-US" sz="2000" dirty="0"/>
              <a:t>輸出向け中古車販売</a:t>
            </a:r>
            <a:endParaRPr lang="en-US" altLang="ja-JP" sz="2000" dirty="0"/>
          </a:p>
          <a:p>
            <a:pPr algn="l"/>
            <a:r>
              <a:rPr lang="ja-JP" altLang="en-US" sz="2000" dirty="0"/>
              <a:t>解体車両</a:t>
            </a:r>
          </a:p>
        </p:txBody>
      </p:sp>
      <p:sp>
        <p:nvSpPr>
          <p:cNvPr id="15" name="四角形: 角を丸くする 14">
            <a:extLst>
              <a:ext uri="{FF2B5EF4-FFF2-40B4-BE49-F238E27FC236}">
                <a16:creationId xmlns:a16="http://schemas.microsoft.com/office/drawing/2014/main" id="{2B9A1A51-697B-4E25-8D07-39F3BE43661B}"/>
              </a:ext>
            </a:extLst>
          </p:cNvPr>
          <p:cNvSpPr/>
          <p:nvPr/>
        </p:nvSpPr>
        <p:spPr bwMode="auto">
          <a:xfrm>
            <a:off x="3286539" y="2336936"/>
            <a:ext cx="2668757" cy="2484853"/>
          </a:xfrm>
          <a:prstGeom prst="roundRect">
            <a:avLst>
              <a:gd name="adj" fmla="val 6420"/>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16" name="四角形: 角を丸くする 15">
            <a:extLst>
              <a:ext uri="{FF2B5EF4-FFF2-40B4-BE49-F238E27FC236}">
                <a16:creationId xmlns:a16="http://schemas.microsoft.com/office/drawing/2014/main" id="{FB87F6C1-60A7-429A-BEAF-F3DFFA390A24}"/>
              </a:ext>
            </a:extLst>
          </p:cNvPr>
          <p:cNvSpPr/>
          <p:nvPr/>
        </p:nvSpPr>
        <p:spPr bwMode="auto">
          <a:xfrm>
            <a:off x="6512887" y="1170493"/>
            <a:ext cx="2466494" cy="1858475"/>
          </a:xfrm>
          <a:prstGeom prst="roundRect">
            <a:avLst>
              <a:gd name="adj" fmla="val 10415"/>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pic>
        <p:nvPicPr>
          <p:cNvPr id="17" name="図 16">
            <a:extLst>
              <a:ext uri="{FF2B5EF4-FFF2-40B4-BE49-F238E27FC236}">
                <a16:creationId xmlns:a16="http://schemas.microsoft.com/office/drawing/2014/main" id="{75EE3793-E4D7-4A14-8F21-557EB81024B4}"/>
              </a:ext>
            </a:extLst>
          </p:cNvPr>
          <p:cNvPicPr>
            <a:picLocks noChangeAspect="1"/>
          </p:cNvPicPr>
          <p:nvPr/>
        </p:nvPicPr>
        <p:blipFill>
          <a:blip r:embed="rId2"/>
          <a:stretch>
            <a:fillRect/>
          </a:stretch>
        </p:blipFill>
        <p:spPr>
          <a:xfrm>
            <a:off x="3435202" y="3093383"/>
            <a:ext cx="2371429" cy="1676190"/>
          </a:xfrm>
          <a:prstGeom prst="rect">
            <a:avLst/>
          </a:prstGeom>
        </p:spPr>
      </p:pic>
      <p:pic>
        <p:nvPicPr>
          <p:cNvPr id="18" name="図 17">
            <a:extLst>
              <a:ext uri="{FF2B5EF4-FFF2-40B4-BE49-F238E27FC236}">
                <a16:creationId xmlns:a16="http://schemas.microsoft.com/office/drawing/2014/main" id="{61085457-9AB9-4610-8300-3F9C76E089A4}"/>
              </a:ext>
            </a:extLst>
          </p:cNvPr>
          <p:cNvPicPr>
            <a:picLocks noChangeAspect="1"/>
          </p:cNvPicPr>
          <p:nvPr/>
        </p:nvPicPr>
        <p:blipFill>
          <a:blip r:embed="rId3"/>
          <a:stretch>
            <a:fillRect/>
          </a:stretch>
        </p:blipFill>
        <p:spPr>
          <a:xfrm>
            <a:off x="6713531" y="1602543"/>
            <a:ext cx="2102762" cy="1369896"/>
          </a:xfrm>
          <a:prstGeom prst="rect">
            <a:avLst/>
          </a:prstGeom>
        </p:spPr>
      </p:pic>
      <p:sp>
        <p:nvSpPr>
          <p:cNvPr id="19" name="四角形: 角を丸くする 18">
            <a:extLst>
              <a:ext uri="{FF2B5EF4-FFF2-40B4-BE49-F238E27FC236}">
                <a16:creationId xmlns:a16="http://schemas.microsoft.com/office/drawing/2014/main" id="{A110139B-2196-43D1-8D79-4D3D2BEE0015}"/>
              </a:ext>
            </a:extLst>
          </p:cNvPr>
          <p:cNvSpPr/>
          <p:nvPr/>
        </p:nvSpPr>
        <p:spPr bwMode="auto">
          <a:xfrm>
            <a:off x="6512887" y="3135844"/>
            <a:ext cx="2466494" cy="1858475"/>
          </a:xfrm>
          <a:prstGeom prst="roundRect">
            <a:avLst>
              <a:gd name="adj" fmla="val 10415"/>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20" name="テキスト ボックス 19">
            <a:extLst>
              <a:ext uri="{FF2B5EF4-FFF2-40B4-BE49-F238E27FC236}">
                <a16:creationId xmlns:a16="http://schemas.microsoft.com/office/drawing/2014/main" id="{918D139F-FE9E-4F88-AACF-C1D55BAB67F6}"/>
              </a:ext>
            </a:extLst>
          </p:cNvPr>
          <p:cNvSpPr txBox="1"/>
          <p:nvPr/>
        </p:nvSpPr>
        <p:spPr>
          <a:xfrm>
            <a:off x="6590209" y="3065766"/>
            <a:ext cx="2311851" cy="502702"/>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中古車輸出</a:t>
            </a:r>
            <a:endParaRPr lang="en-US" altLang="ja-JP" sz="2000" dirty="0">
              <a:latin typeface="HGP創英角ｺﾞｼｯｸUB" panose="020B0900000000000000" pitchFamily="50" charset="-128"/>
              <a:ea typeface="HGP創英角ｺﾞｼｯｸUB" panose="020B0900000000000000" pitchFamily="50" charset="-128"/>
            </a:endParaRPr>
          </a:p>
          <a:p>
            <a:r>
              <a:rPr kumimoji="1" lang="ja-JP" altLang="en-US" sz="2000" dirty="0">
                <a:latin typeface="HGP創英角ｺﾞｼｯｸUB" panose="020B0900000000000000" pitchFamily="50" charset="-128"/>
                <a:ea typeface="HGP創英角ｺﾞｼｯｸUB" panose="020B0900000000000000" pitchFamily="50" charset="-128"/>
              </a:rPr>
              <a:t>（消費者・海外販売会社向け）</a:t>
            </a:r>
          </a:p>
        </p:txBody>
      </p:sp>
      <p:sp>
        <p:nvSpPr>
          <p:cNvPr id="21" name="テキスト ボックス 20">
            <a:extLst>
              <a:ext uri="{FF2B5EF4-FFF2-40B4-BE49-F238E27FC236}">
                <a16:creationId xmlns:a16="http://schemas.microsoft.com/office/drawing/2014/main" id="{A72380A9-6CB6-456E-9E23-865EF7F4B6B7}"/>
              </a:ext>
            </a:extLst>
          </p:cNvPr>
          <p:cNvSpPr txBox="1"/>
          <p:nvPr/>
        </p:nvSpPr>
        <p:spPr>
          <a:xfrm>
            <a:off x="6813826" y="1105328"/>
            <a:ext cx="1864613"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国内中古車販売と整備</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22" name="テキスト ボックス 21">
            <a:extLst>
              <a:ext uri="{FF2B5EF4-FFF2-40B4-BE49-F238E27FC236}">
                <a16:creationId xmlns:a16="http://schemas.microsoft.com/office/drawing/2014/main" id="{C57A03B1-2E83-4D4E-877B-AFA0AA7585FC}"/>
              </a:ext>
            </a:extLst>
          </p:cNvPr>
          <p:cNvSpPr txBox="1"/>
          <p:nvPr/>
        </p:nvSpPr>
        <p:spPr>
          <a:xfrm>
            <a:off x="3568050" y="2276715"/>
            <a:ext cx="2039340"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自社工場での自動車解体</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23" name="四角形: 角を丸くする 22">
            <a:extLst>
              <a:ext uri="{FF2B5EF4-FFF2-40B4-BE49-F238E27FC236}">
                <a16:creationId xmlns:a16="http://schemas.microsoft.com/office/drawing/2014/main" id="{21C7570A-4213-449F-8B19-E657C20A57B7}"/>
              </a:ext>
            </a:extLst>
          </p:cNvPr>
          <p:cNvSpPr/>
          <p:nvPr/>
        </p:nvSpPr>
        <p:spPr bwMode="auto">
          <a:xfrm>
            <a:off x="6512887" y="5117451"/>
            <a:ext cx="2469652" cy="923231"/>
          </a:xfrm>
          <a:prstGeom prst="roundRect">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24" name="テキスト ボックス 23">
            <a:extLst>
              <a:ext uri="{FF2B5EF4-FFF2-40B4-BE49-F238E27FC236}">
                <a16:creationId xmlns:a16="http://schemas.microsoft.com/office/drawing/2014/main" id="{B274EC0D-1F0B-46BF-9A90-A14C2A4C77BA}"/>
              </a:ext>
            </a:extLst>
          </p:cNvPr>
          <p:cNvSpPr txBox="1"/>
          <p:nvPr/>
        </p:nvSpPr>
        <p:spPr>
          <a:xfrm>
            <a:off x="7310758" y="5037843"/>
            <a:ext cx="870751"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素材販売</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5F8B986D-C624-481E-B41C-24A12C4C1E46}"/>
              </a:ext>
            </a:extLst>
          </p:cNvPr>
          <p:cNvSpPr txBox="1"/>
          <p:nvPr/>
        </p:nvSpPr>
        <p:spPr>
          <a:xfrm>
            <a:off x="6954890" y="5226303"/>
            <a:ext cx="1582484" cy="707886"/>
          </a:xfrm>
          <a:prstGeom prst="rect">
            <a:avLst/>
          </a:prstGeom>
          <a:noFill/>
        </p:spPr>
        <p:txBody>
          <a:bodyPr wrap="none" rtlCol="0">
            <a:spAutoFit/>
          </a:bodyPr>
          <a:lstStyle/>
          <a:p>
            <a:pPr algn="l"/>
            <a:r>
              <a:rPr lang="ja-JP" altLang="en-US" sz="2000" dirty="0"/>
              <a:t>鉄スクラップ販売</a:t>
            </a:r>
            <a:endParaRPr lang="en-US" altLang="ja-JP" sz="2000" dirty="0"/>
          </a:p>
          <a:p>
            <a:pPr algn="l"/>
            <a:r>
              <a:rPr lang="ja-JP" altLang="en-US" sz="2000" dirty="0"/>
              <a:t>非鉄スクラップ販売</a:t>
            </a:r>
            <a:endParaRPr lang="en-US" altLang="ja-JP" sz="2000" dirty="0"/>
          </a:p>
          <a:p>
            <a:pPr algn="l"/>
            <a:r>
              <a:rPr lang="ja-JP" altLang="en-US" sz="2000" dirty="0"/>
              <a:t>その他素材販売</a:t>
            </a:r>
          </a:p>
        </p:txBody>
      </p:sp>
      <p:sp>
        <p:nvSpPr>
          <p:cNvPr id="26" name="四角形: 角を丸くする 25">
            <a:extLst>
              <a:ext uri="{FF2B5EF4-FFF2-40B4-BE49-F238E27FC236}">
                <a16:creationId xmlns:a16="http://schemas.microsoft.com/office/drawing/2014/main" id="{9C4712E2-E0EB-4EF8-B283-05A3D2E833FC}"/>
              </a:ext>
            </a:extLst>
          </p:cNvPr>
          <p:cNvSpPr/>
          <p:nvPr/>
        </p:nvSpPr>
        <p:spPr bwMode="auto">
          <a:xfrm>
            <a:off x="179512" y="2255460"/>
            <a:ext cx="2469652" cy="864096"/>
          </a:xfrm>
          <a:prstGeom prst="roundRect">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27" name="テキスト ボックス 26">
            <a:extLst>
              <a:ext uri="{FF2B5EF4-FFF2-40B4-BE49-F238E27FC236}">
                <a16:creationId xmlns:a16="http://schemas.microsoft.com/office/drawing/2014/main" id="{ED18650E-EC3D-4A62-A217-38F3F9FFA730}"/>
              </a:ext>
            </a:extLst>
          </p:cNvPr>
          <p:cNvSpPr txBox="1"/>
          <p:nvPr/>
        </p:nvSpPr>
        <p:spPr>
          <a:xfrm>
            <a:off x="643960" y="2175851"/>
            <a:ext cx="1537600"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輸出向け部品販売</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4151F211-A125-4362-9DA4-88E260A9B622}"/>
              </a:ext>
            </a:extLst>
          </p:cNvPr>
          <p:cNvSpPr txBox="1"/>
          <p:nvPr/>
        </p:nvSpPr>
        <p:spPr>
          <a:xfrm>
            <a:off x="599435" y="2393609"/>
            <a:ext cx="1899879" cy="707886"/>
          </a:xfrm>
          <a:prstGeom prst="rect">
            <a:avLst/>
          </a:prstGeom>
          <a:noFill/>
        </p:spPr>
        <p:txBody>
          <a:bodyPr wrap="none" rtlCol="0">
            <a:spAutoFit/>
          </a:bodyPr>
          <a:lstStyle/>
          <a:p>
            <a:pPr algn="l"/>
            <a:r>
              <a:rPr lang="ja-JP" altLang="en-US" sz="2000" dirty="0"/>
              <a:t>海外中古部品販売会社</a:t>
            </a:r>
            <a:endParaRPr lang="en-US" altLang="ja-JP" sz="2000" dirty="0"/>
          </a:p>
          <a:p>
            <a:pPr algn="l"/>
            <a:r>
              <a:rPr lang="ja-JP" altLang="en-US" sz="2000" dirty="0"/>
              <a:t>在日海外バイヤー</a:t>
            </a:r>
            <a:endParaRPr lang="en-US" altLang="ja-JP" sz="2000" dirty="0"/>
          </a:p>
          <a:p>
            <a:pPr algn="l"/>
            <a:r>
              <a:rPr lang="ja-JP" altLang="en-US" sz="2000" dirty="0"/>
              <a:t>在日中古部品輸出業者</a:t>
            </a:r>
            <a:endParaRPr lang="en-US" altLang="ja-JP" sz="2000" dirty="0"/>
          </a:p>
        </p:txBody>
      </p:sp>
      <p:sp>
        <p:nvSpPr>
          <p:cNvPr id="29" name="四角形: 角を丸くする 28">
            <a:extLst>
              <a:ext uri="{FF2B5EF4-FFF2-40B4-BE49-F238E27FC236}">
                <a16:creationId xmlns:a16="http://schemas.microsoft.com/office/drawing/2014/main" id="{726A7673-8716-4D30-97B4-821C9BF0B111}"/>
              </a:ext>
            </a:extLst>
          </p:cNvPr>
          <p:cNvSpPr/>
          <p:nvPr/>
        </p:nvSpPr>
        <p:spPr bwMode="auto">
          <a:xfrm>
            <a:off x="161461" y="3353125"/>
            <a:ext cx="2484548" cy="2679841"/>
          </a:xfrm>
          <a:prstGeom prst="roundRect">
            <a:avLst>
              <a:gd name="adj" fmla="val 4056"/>
            </a:avLst>
          </a:prstGeom>
          <a:solidFill>
            <a:srgbClr val="CCECFF"/>
          </a:solidFill>
          <a:ln w="101600"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pic>
        <p:nvPicPr>
          <p:cNvPr id="30" name="図 29">
            <a:extLst>
              <a:ext uri="{FF2B5EF4-FFF2-40B4-BE49-F238E27FC236}">
                <a16:creationId xmlns:a16="http://schemas.microsoft.com/office/drawing/2014/main" id="{EF611B2D-BF0E-4293-ADAD-D04512D2BF5A}"/>
              </a:ext>
            </a:extLst>
          </p:cNvPr>
          <p:cNvPicPr>
            <a:picLocks noChangeAspect="1"/>
          </p:cNvPicPr>
          <p:nvPr/>
        </p:nvPicPr>
        <p:blipFill>
          <a:blip r:embed="rId4"/>
          <a:stretch>
            <a:fillRect/>
          </a:stretch>
        </p:blipFill>
        <p:spPr>
          <a:xfrm>
            <a:off x="269945" y="4479140"/>
            <a:ext cx="2265033" cy="1475330"/>
          </a:xfrm>
          <a:prstGeom prst="rect">
            <a:avLst/>
          </a:prstGeom>
        </p:spPr>
      </p:pic>
      <p:sp>
        <p:nvSpPr>
          <p:cNvPr id="31" name="テキスト ボックス 30">
            <a:extLst>
              <a:ext uri="{FF2B5EF4-FFF2-40B4-BE49-F238E27FC236}">
                <a16:creationId xmlns:a16="http://schemas.microsoft.com/office/drawing/2014/main" id="{3F5BF6A2-0172-4552-9088-D47540AE72DC}"/>
              </a:ext>
            </a:extLst>
          </p:cNvPr>
          <p:cNvSpPr txBox="1"/>
          <p:nvPr/>
        </p:nvSpPr>
        <p:spPr>
          <a:xfrm>
            <a:off x="247316" y="3302565"/>
            <a:ext cx="2210862" cy="297517"/>
          </a:xfrm>
          <a:prstGeom prst="rect">
            <a:avLst/>
          </a:prstGeom>
          <a:noFill/>
        </p:spPr>
        <p:txBody>
          <a:bodyPr wrap="non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海外拠点での直接部品販売</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a:extLst>
              <a:ext uri="{FF2B5EF4-FFF2-40B4-BE49-F238E27FC236}">
                <a16:creationId xmlns:a16="http://schemas.microsoft.com/office/drawing/2014/main" id="{F7073EC0-FB4C-421D-B6D7-D580405744F3}"/>
              </a:ext>
            </a:extLst>
          </p:cNvPr>
          <p:cNvSpPr txBox="1"/>
          <p:nvPr/>
        </p:nvSpPr>
        <p:spPr>
          <a:xfrm>
            <a:off x="115732" y="3675689"/>
            <a:ext cx="2414444" cy="707886"/>
          </a:xfrm>
          <a:prstGeom prst="rect">
            <a:avLst/>
          </a:prstGeom>
          <a:noFill/>
        </p:spPr>
        <p:txBody>
          <a:bodyPr wrap="none" rtlCol="0">
            <a:spAutoFit/>
          </a:bodyPr>
          <a:lstStyle/>
          <a:p>
            <a:pPr algn="l"/>
            <a:r>
              <a:rPr lang="ja-JP" altLang="en-US" sz="2000" dirty="0"/>
              <a:t>　　　　現地一般消費者</a:t>
            </a:r>
            <a:endParaRPr lang="en-US" altLang="ja-JP" sz="2000" dirty="0"/>
          </a:p>
          <a:p>
            <a:pPr algn="l"/>
            <a:r>
              <a:rPr lang="ja-JP" altLang="en-US" sz="2000" dirty="0"/>
              <a:t>　　　　現地中古部品販売会社</a:t>
            </a:r>
            <a:endParaRPr lang="en-US" altLang="ja-JP" sz="2000" dirty="0"/>
          </a:p>
          <a:p>
            <a:pPr algn="l"/>
            <a:r>
              <a:rPr lang="ja-JP" altLang="en-US" sz="2000" dirty="0"/>
              <a:t>　　　　</a:t>
            </a:r>
            <a:r>
              <a:rPr lang="en-US" altLang="ja-JP" sz="2000" dirty="0"/>
              <a:t>※TZ</a:t>
            </a:r>
            <a:r>
              <a:rPr lang="ja-JP" altLang="en-US" sz="2000" dirty="0"/>
              <a:t>では整備も提供</a:t>
            </a:r>
            <a:endParaRPr lang="en-US" altLang="ja-JP" sz="2000" dirty="0"/>
          </a:p>
        </p:txBody>
      </p:sp>
      <p:sp>
        <p:nvSpPr>
          <p:cNvPr id="33" name="四角形: 角を丸くする 32">
            <a:extLst>
              <a:ext uri="{FF2B5EF4-FFF2-40B4-BE49-F238E27FC236}">
                <a16:creationId xmlns:a16="http://schemas.microsoft.com/office/drawing/2014/main" id="{FC5B9C00-79F5-4B22-8854-9B39E737F028}"/>
              </a:ext>
            </a:extLst>
          </p:cNvPr>
          <p:cNvSpPr/>
          <p:nvPr/>
        </p:nvSpPr>
        <p:spPr bwMode="auto">
          <a:xfrm>
            <a:off x="3292638" y="5125669"/>
            <a:ext cx="2662657" cy="923231"/>
          </a:xfrm>
          <a:prstGeom prst="roundRect">
            <a:avLst/>
          </a:prstGeom>
          <a:solidFill>
            <a:srgbClr val="CCECFF"/>
          </a:solidFill>
          <a:ln w="9525"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34" name="テキスト ボックス 33">
            <a:extLst>
              <a:ext uri="{FF2B5EF4-FFF2-40B4-BE49-F238E27FC236}">
                <a16:creationId xmlns:a16="http://schemas.microsoft.com/office/drawing/2014/main" id="{3B6B8A06-BDC7-42FC-A661-724D51BC17B4}"/>
              </a:ext>
            </a:extLst>
          </p:cNvPr>
          <p:cNvSpPr txBox="1"/>
          <p:nvPr/>
        </p:nvSpPr>
        <p:spPr>
          <a:xfrm>
            <a:off x="3602554" y="5046062"/>
            <a:ext cx="1796038" cy="295872"/>
          </a:xfrm>
          <a:prstGeom prst="rect">
            <a:avLst/>
          </a:prstGeom>
          <a:noFill/>
        </p:spPr>
        <p:txBody>
          <a:bodyPr wrap="square" rtlCol="0">
            <a:spAutoFit/>
          </a:bodyPr>
          <a:lstStyle/>
          <a:p>
            <a:r>
              <a:rPr lang="ja-JP" altLang="en-US" sz="2000" dirty="0">
                <a:latin typeface="HGP創英角ｺﾞｼｯｸUB" panose="020B0900000000000000" pitchFamily="50" charset="-128"/>
                <a:ea typeface="HGP創英角ｺﾞｼｯｸUB" panose="020B0900000000000000" pitchFamily="50" charset="-128"/>
              </a:rPr>
              <a:t>国内部品販売</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35" name="テキスト ボックス 34">
            <a:extLst>
              <a:ext uri="{FF2B5EF4-FFF2-40B4-BE49-F238E27FC236}">
                <a16:creationId xmlns:a16="http://schemas.microsoft.com/office/drawing/2014/main" id="{E915FB3F-1F04-4592-9DBD-6728F5DE5EAD}"/>
              </a:ext>
            </a:extLst>
          </p:cNvPr>
          <p:cNvSpPr txBox="1"/>
          <p:nvPr/>
        </p:nvSpPr>
        <p:spPr>
          <a:xfrm>
            <a:off x="3792610" y="5241911"/>
            <a:ext cx="2270538" cy="707886"/>
          </a:xfrm>
          <a:prstGeom prst="rect">
            <a:avLst/>
          </a:prstGeom>
          <a:noFill/>
        </p:spPr>
        <p:txBody>
          <a:bodyPr wrap="square" rtlCol="0">
            <a:spAutoFit/>
          </a:bodyPr>
          <a:lstStyle/>
          <a:p>
            <a:pPr algn="l"/>
            <a:r>
              <a:rPr lang="ja-JP" altLang="en-US" sz="2000" dirty="0"/>
              <a:t>インターネット販売</a:t>
            </a:r>
            <a:endParaRPr lang="en-US" altLang="ja-JP" sz="2000" dirty="0"/>
          </a:p>
          <a:p>
            <a:pPr algn="l"/>
            <a:r>
              <a:rPr lang="ja-JP" altLang="en-US" sz="2000" dirty="0"/>
              <a:t>同業者間在庫共有システム</a:t>
            </a:r>
            <a:endParaRPr lang="en-US" altLang="ja-JP" sz="2000" dirty="0"/>
          </a:p>
          <a:p>
            <a:pPr algn="l"/>
            <a:r>
              <a:rPr lang="ja-JP" altLang="en-US" sz="2000" dirty="0"/>
              <a:t>直接販売　など</a:t>
            </a:r>
          </a:p>
        </p:txBody>
      </p:sp>
      <p:sp>
        <p:nvSpPr>
          <p:cNvPr id="36" name="テキスト ボックス 35">
            <a:extLst>
              <a:ext uri="{FF2B5EF4-FFF2-40B4-BE49-F238E27FC236}">
                <a16:creationId xmlns:a16="http://schemas.microsoft.com/office/drawing/2014/main" id="{4806F9EB-6D67-4884-801E-7BAFAC983929}"/>
              </a:ext>
            </a:extLst>
          </p:cNvPr>
          <p:cNvSpPr txBox="1"/>
          <p:nvPr/>
        </p:nvSpPr>
        <p:spPr>
          <a:xfrm>
            <a:off x="3662627" y="2509589"/>
            <a:ext cx="1850186" cy="502702"/>
          </a:xfrm>
          <a:prstGeom prst="rect">
            <a:avLst/>
          </a:prstGeom>
          <a:noFill/>
        </p:spPr>
        <p:txBody>
          <a:bodyPr wrap="none" rtlCol="0">
            <a:spAutoFit/>
          </a:bodyPr>
          <a:lstStyle/>
          <a:p>
            <a:pPr algn="l"/>
            <a:r>
              <a:rPr lang="ja-JP" altLang="en-US" sz="2000" dirty="0"/>
              <a:t>素材と販売部品に選別</a:t>
            </a:r>
            <a:endParaRPr lang="en-US" altLang="ja-JP" sz="2000" dirty="0"/>
          </a:p>
          <a:p>
            <a:pPr algn="l"/>
            <a:r>
              <a:rPr lang="ja-JP" altLang="en-US" sz="2000" dirty="0"/>
              <a:t>不用部材は適正処理</a:t>
            </a:r>
            <a:endParaRPr lang="en-US" altLang="ja-JP" sz="2000" dirty="0"/>
          </a:p>
        </p:txBody>
      </p:sp>
      <p:grpSp>
        <p:nvGrpSpPr>
          <p:cNvPr id="37" name="グループ化 36">
            <a:extLst>
              <a:ext uri="{FF2B5EF4-FFF2-40B4-BE49-F238E27FC236}">
                <a16:creationId xmlns:a16="http://schemas.microsoft.com/office/drawing/2014/main" id="{9BCB3418-DFE8-420A-BDB9-945753B024CD}"/>
              </a:ext>
            </a:extLst>
          </p:cNvPr>
          <p:cNvGrpSpPr/>
          <p:nvPr/>
        </p:nvGrpSpPr>
        <p:grpSpPr>
          <a:xfrm>
            <a:off x="3433564" y="1366735"/>
            <a:ext cx="432566" cy="622011"/>
            <a:chOff x="3433564" y="789791"/>
            <a:chExt cx="432566" cy="622011"/>
          </a:xfrm>
        </p:grpSpPr>
        <p:sp>
          <p:nvSpPr>
            <p:cNvPr id="38" name="四角形: 角を丸くする 37">
              <a:extLst>
                <a:ext uri="{FF2B5EF4-FFF2-40B4-BE49-F238E27FC236}">
                  <a16:creationId xmlns:a16="http://schemas.microsoft.com/office/drawing/2014/main" id="{E65A5AD0-4346-48D7-AE25-5750AB3D4954}"/>
                </a:ext>
              </a:extLst>
            </p:cNvPr>
            <p:cNvSpPr/>
            <p:nvPr/>
          </p:nvSpPr>
          <p:spPr bwMode="auto">
            <a:xfrm>
              <a:off x="3433564" y="792561"/>
              <a:ext cx="353252" cy="619241"/>
            </a:xfrm>
            <a:prstGeom prst="roundRect">
              <a:avLst/>
            </a:prstGeom>
            <a:solidFill>
              <a:srgbClr val="0070C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dirty="0">
                <a:ln>
                  <a:noFill/>
                </a:ln>
                <a:solidFill>
                  <a:schemeClr val="tx1"/>
                </a:solidFill>
                <a:effectLst/>
                <a:latin typeface="Verdana" pitchFamily="34" charset="0"/>
                <a:ea typeface="ＭＳ Ｐゴシック" pitchFamily="50" charset="-128"/>
              </a:endParaRPr>
            </a:p>
          </p:txBody>
        </p:sp>
        <p:sp>
          <p:nvSpPr>
            <p:cNvPr id="39" name="テキスト ボックス 38">
              <a:extLst>
                <a:ext uri="{FF2B5EF4-FFF2-40B4-BE49-F238E27FC236}">
                  <a16:creationId xmlns:a16="http://schemas.microsoft.com/office/drawing/2014/main" id="{80B97272-BF31-4010-A324-3EFE4F40C660}"/>
                </a:ext>
              </a:extLst>
            </p:cNvPr>
            <p:cNvSpPr txBox="1"/>
            <p:nvPr/>
          </p:nvSpPr>
          <p:spPr>
            <a:xfrm>
              <a:off x="3476280" y="789791"/>
              <a:ext cx="389850" cy="597278"/>
            </a:xfrm>
            <a:prstGeom prst="rect">
              <a:avLst/>
            </a:prstGeom>
            <a:noFill/>
          </p:spPr>
          <p:txBody>
            <a:bodyPr vert="eaVert" wrap="non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選別先</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grpSp>
      <p:grpSp>
        <p:nvGrpSpPr>
          <p:cNvPr id="40" name="グループ化 39">
            <a:extLst>
              <a:ext uri="{FF2B5EF4-FFF2-40B4-BE49-F238E27FC236}">
                <a16:creationId xmlns:a16="http://schemas.microsoft.com/office/drawing/2014/main" id="{347AFD7C-3A9B-4779-9794-FC539F1FBAE5}"/>
              </a:ext>
            </a:extLst>
          </p:cNvPr>
          <p:cNvGrpSpPr/>
          <p:nvPr/>
        </p:nvGrpSpPr>
        <p:grpSpPr>
          <a:xfrm>
            <a:off x="226176" y="3746674"/>
            <a:ext cx="437122" cy="619241"/>
            <a:chOff x="3433564" y="792561"/>
            <a:chExt cx="437122" cy="619241"/>
          </a:xfrm>
        </p:grpSpPr>
        <p:sp>
          <p:nvSpPr>
            <p:cNvPr id="41" name="四角形: 角を丸くする 40">
              <a:extLst>
                <a:ext uri="{FF2B5EF4-FFF2-40B4-BE49-F238E27FC236}">
                  <a16:creationId xmlns:a16="http://schemas.microsoft.com/office/drawing/2014/main" id="{BFB807E8-FA3B-4726-8E68-D95EE9FF98DB}"/>
                </a:ext>
              </a:extLst>
            </p:cNvPr>
            <p:cNvSpPr/>
            <p:nvPr/>
          </p:nvSpPr>
          <p:spPr bwMode="auto">
            <a:xfrm>
              <a:off x="3433564" y="792561"/>
              <a:ext cx="353252" cy="619241"/>
            </a:xfrm>
            <a:prstGeom prst="roundRect">
              <a:avLst/>
            </a:prstGeom>
            <a:solidFill>
              <a:srgbClr val="0070C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dirty="0">
                <a:ln>
                  <a:noFill/>
                </a:ln>
                <a:solidFill>
                  <a:schemeClr val="tx1"/>
                </a:solidFill>
                <a:effectLst/>
                <a:latin typeface="Verdana" pitchFamily="34" charset="0"/>
                <a:ea typeface="ＭＳ Ｐゴシック" pitchFamily="50" charset="-128"/>
              </a:endParaRPr>
            </a:p>
          </p:txBody>
        </p:sp>
        <p:sp>
          <p:nvSpPr>
            <p:cNvPr id="42" name="テキスト ボックス 41">
              <a:extLst>
                <a:ext uri="{FF2B5EF4-FFF2-40B4-BE49-F238E27FC236}">
                  <a16:creationId xmlns:a16="http://schemas.microsoft.com/office/drawing/2014/main" id="{B167AC5D-7DFE-4217-B4E0-AC243A2B7954}"/>
                </a:ext>
              </a:extLst>
            </p:cNvPr>
            <p:cNvSpPr txBox="1"/>
            <p:nvPr/>
          </p:nvSpPr>
          <p:spPr>
            <a:xfrm>
              <a:off x="3480836" y="803542"/>
              <a:ext cx="389850" cy="597278"/>
            </a:xfrm>
            <a:prstGeom prst="rect">
              <a:avLst/>
            </a:prstGeom>
            <a:noFill/>
          </p:spPr>
          <p:txBody>
            <a:bodyPr vert="eaVert" wrap="non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販売先</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grpSp>
      <p:grpSp>
        <p:nvGrpSpPr>
          <p:cNvPr id="43" name="グループ化 42">
            <a:extLst>
              <a:ext uri="{FF2B5EF4-FFF2-40B4-BE49-F238E27FC236}">
                <a16:creationId xmlns:a16="http://schemas.microsoft.com/office/drawing/2014/main" id="{C094FA07-4C28-449A-A2AA-3588118ED7F9}"/>
              </a:ext>
            </a:extLst>
          </p:cNvPr>
          <p:cNvGrpSpPr/>
          <p:nvPr/>
        </p:nvGrpSpPr>
        <p:grpSpPr>
          <a:xfrm>
            <a:off x="6637024" y="5044102"/>
            <a:ext cx="432566" cy="1033453"/>
            <a:chOff x="6637024" y="4060201"/>
            <a:chExt cx="432566" cy="1033453"/>
          </a:xfrm>
        </p:grpSpPr>
        <p:sp>
          <p:nvSpPr>
            <p:cNvPr id="44" name="四角形: 角を丸くする 43">
              <a:extLst>
                <a:ext uri="{FF2B5EF4-FFF2-40B4-BE49-F238E27FC236}">
                  <a16:creationId xmlns:a16="http://schemas.microsoft.com/office/drawing/2014/main" id="{79B79942-BBE0-4453-83B0-8A6F2C9B5158}"/>
                </a:ext>
              </a:extLst>
            </p:cNvPr>
            <p:cNvSpPr/>
            <p:nvPr/>
          </p:nvSpPr>
          <p:spPr bwMode="auto">
            <a:xfrm>
              <a:off x="6637024" y="4184126"/>
              <a:ext cx="353252" cy="835895"/>
            </a:xfrm>
            <a:prstGeom prst="roundRect">
              <a:avLst/>
            </a:prstGeom>
            <a:solidFill>
              <a:srgbClr val="0070C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dirty="0">
                <a:ln>
                  <a:noFill/>
                </a:ln>
                <a:solidFill>
                  <a:schemeClr val="tx1"/>
                </a:solidFill>
                <a:effectLst/>
                <a:latin typeface="Verdana" pitchFamily="34" charset="0"/>
                <a:ea typeface="ＭＳ Ｐゴシック" pitchFamily="50" charset="-128"/>
              </a:endParaRPr>
            </a:p>
          </p:txBody>
        </p:sp>
        <p:sp>
          <p:nvSpPr>
            <p:cNvPr id="45" name="テキスト ボックス 44">
              <a:extLst>
                <a:ext uri="{FF2B5EF4-FFF2-40B4-BE49-F238E27FC236}">
                  <a16:creationId xmlns:a16="http://schemas.microsoft.com/office/drawing/2014/main" id="{84F43BF1-6904-40C3-9F99-A531A9D3F1F5}"/>
                </a:ext>
              </a:extLst>
            </p:cNvPr>
            <p:cNvSpPr txBox="1"/>
            <p:nvPr/>
          </p:nvSpPr>
          <p:spPr>
            <a:xfrm>
              <a:off x="6679740" y="4060201"/>
              <a:ext cx="389850" cy="1033453"/>
            </a:xfrm>
            <a:prstGeom prst="rect">
              <a:avLst/>
            </a:prstGeom>
            <a:noFill/>
          </p:spPr>
          <p:txBody>
            <a:bodyPr vert="eaVert"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販売商品</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grpSp>
      <p:grpSp>
        <p:nvGrpSpPr>
          <p:cNvPr id="46" name="グループ化 45">
            <a:extLst>
              <a:ext uri="{FF2B5EF4-FFF2-40B4-BE49-F238E27FC236}">
                <a16:creationId xmlns:a16="http://schemas.microsoft.com/office/drawing/2014/main" id="{F5DDE260-E834-4BD8-9DE5-3A209DABEA98}"/>
              </a:ext>
            </a:extLst>
          </p:cNvPr>
          <p:cNvGrpSpPr/>
          <p:nvPr/>
        </p:nvGrpSpPr>
        <p:grpSpPr>
          <a:xfrm>
            <a:off x="230732" y="2443870"/>
            <a:ext cx="432566" cy="619241"/>
            <a:chOff x="3433564" y="792561"/>
            <a:chExt cx="432566" cy="619241"/>
          </a:xfrm>
        </p:grpSpPr>
        <p:sp>
          <p:nvSpPr>
            <p:cNvPr id="47" name="四角形: 角を丸くする 46">
              <a:extLst>
                <a:ext uri="{FF2B5EF4-FFF2-40B4-BE49-F238E27FC236}">
                  <a16:creationId xmlns:a16="http://schemas.microsoft.com/office/drawing/2014/main" id="{27EB6FC6-5745-444E-AE5F-D5CA698858ED}"/>
                </a:ext>
              </a:extLst>
            </p:cNvPr>
            <p:cNvSpPr/>
            <p:nvPr/>
          </p:nvSpPr>
          <p:spPr bwMode="auto">
            <a:xfrm>
              <a:off x="3433564" y="792561"/>
              <a:ext cx="353252" cy="619241"/>
            </a:xfrm>
            <a:prstGeom prst="roundRect">
              <a:avLst/>
            </a:prstGeom>
            <a:solidFill>
              <a:srgbClr val="0070C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dirty="0">
                <a:ln>
                  <a:noFill/>
                </a:ln>
                <a:solidFill>
                  <a:schemeClr val="tx1"/>
                </a:solidFill>
                <a:effectLst/>
                <a:latin typeface="Verdana" pitchFamily="34" charset="0"/>
                <a:ea typeface="ＭＳ Ｐゴシック" pitchFamily="50" charset="-128"/>
              </a:endParaRPr>
            </a:p>
          </p:txBody>
        </p:sp>
        <p:sp>
          <p:nvSpPr>
            <p:cNvPr id="48" name="テキスト ボックス 47">
              <a:extLst>
                <a:ext uri="{FF2B5EF4-FFF2-40B4-BE49-F238E27FC236}">
                  <a16:creationId xmlns:a16="http://schemas.microsoft.com/office/drawing/2014/main" id="{D250FBDB-1D8A-4757-ADEF-3AA11B7C9E74}"/>
                </a:ext>
              </a:extLst>
            </p:cNvPr>
            <p:cNvSpPr txBox="1"/>
            <p:nvPr/>
          </p:nvSpPr>
          <p:spPr>
            <a:xfrm>
              <a:off x="3476280" y="794449"/>
              <a:ext cx="389850" cy="597278"/>
            </a:xfrm>
            <a:prstGeom prst="rect">
              <a:avLst/>
            </a:prstGeom>
            <a:noFill/>
          </p:spPr>
          <p:txBody>
            <a:bodyPr vert="eaVert" wrap="non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販売先</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grpSp>
      <p:grpSp>
        <p:nvGrpSpPr>
          <p:cNvPr id="49" name="グループ化 48">
            <a:extLst>
              <a:ext uri="{FF2B5EF4-FFF2-40B4-BE49-F238E27FC236}">
                <a16:creationId xmlns:a16="http://schemas.microsoft.com/office/drawing/2014/main" id="{5C0F10D7-8390-428D-8DEE-7F1648C51130}"/>
              </a:ext>
            </a:extLst>
          </p:cNvPr>
          <p:cNvGrpSpPr/>
          <p:nvPr/>
        </p:nvGrpSpPr>
        <p:grpSpPr>
          <a:xfrm>
            <a:off x="3374638" y="5049952"/>
            <a:ext cx="432566" cy="1033453"/>
            <a:chOff x="6637024" y="4060201"/>
            <a:chExt cx="432566" cy="1033453"/>
          </a:xfrm>
        </p:grpSpPr>
        <p:sp>
          <p:nvSpPr>
            <p:cNvPr id="50" name="四角形: 角を丸くする 49">
              <a:extLst>
                <a:ext uri="{FF2B5EF4-FFF2-40B4-BE49-F238E27FC236}">
                  <a16:creationId xmlns:a16="http://schemas.microsoft.com/office/drawing/2014/main" id="{2FB0789D-6702-4513-9A2A-DB3F978BB8BD}"/>
                </a:ext>
              </a:extLst>
            </p:cNvPr>
            <p:cNvSpPr/>
            <p:nvPr/>
          </p:nvSpPr>
          <p:spPr bwMode="auto">
            <a:xfrm>
              <a:off x="6637024" y="4184126"/>
              <a:ext cx="353252" cy="835895"/>
            </a:xfrm>
            <a:prstGeom prst="roundRect">
              <a:avLst/>
            </a:prstGeom>
            <a:solidFill>
              <a:srgbClr val="0070C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dirty="0">
                <a:ln>
                  <a:noFill/>
                </a:ln>
                <a:solidFill>
                  <a:schemeClr val="tx1"/>
                </a:solidFill>
                <a:effectLst/>
                <a:latin typeface="Verdana" pitchFamily="34" charset="0"/>
                <a:ea typeface="ＭＳ Ｐゴシック" pitchFamily="50" charset="-128"/>
              </a:endParaRPr>
            </a:p>
          </p:txBody>
        </p:sp>
        <p:sp>
          <p:nvSpPr>
            <p:cNvPr id="51" name="テキスト ボックス 50">
              <a:extLst>
                <a:ext uri="{FF2B5EF4-FFF2-40B4-BE49-F238E27FC236}">
                  <a16:creationId xmlns:a16="http://schemas.microsoft.com/office/drawing/2014/main" id="{30B4CBED-7C8F-43D5-9230-41CD08338FF9}"/>
                </a:ext>
              </a:extLst>
            </p:cNvPr>
            <p:cNvSpPr txBox="1"/>
            <p:nvPr/>
          </p:nvSpPr>
          <p:spPr>
            <a:xfrm>
              <a:off x="6679740" y="4060201"/>
              <a:ext cx="389850" cy="1033453"/>
            </a:xfrm>
            <a:prstGeom prst="rect">
              <a:avLst/>
            </a:prstGeom>
            <a:noFill/>
          </p:spPr>
          <p:txBody>
            <a:bodyPr vert="eaVert"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販売方法</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52" name="テキスト ボックス 51">
            <a:extLst>
              <a:ext uri="{FF2B5EF4-FFF2-40B4-BE49-F238E27FC236}">
                <a16:creationId xmlns:a16="http://schemas.microsoft.com/office/drawing/2014/main" id="{0125D9CA-1B80-45C6-AC31-19C767E9392A}"/>
              </a:ext>
            </a:extLst>
          </p:cNvPr>
          <p:cNvSpPr txBox="1"/>
          <p:nvPr/>
        </p:nvSpPr>
        <p:spPr>
          <a:xfrm>
            <a:off x="6738484" y="1305025"/>
            <a:ext cx="2015295" cy="297517"/>
          </a:xfrm>
          <a:prstGeom prst="rect">
            <a:avLst/>
          </a:prstGeom>
          <a:noFill/>
        </p:spPr>
        <p:txBody>
          <a:bodyPr wrap="none" rtlCol="0">
            <a:spAutoFit/>
          </a:bodyPr>
          <a:lstStyle/>
          <a:p>
            <a:pPr algn="l"/>
            <a:r>
              <a:rPr lang="ja-JP" altLang="en-US" sz="2000" dirty="0"/>
              <a:t>店舗での直接販売と整備</a:t>
            </a:r>
            <a:endParaRPr lang="en-US" altLang="ja-JP" sz="2000" dirty="0"/>
          </a:p>
        </p:txBody>
      </p:sp>
      <p:sp>
        <p:nvSpPr>
          <p:cNvPr id="53" name="テキスト ボックス 52">
            <a:extLst>
              <a:ext uri="{FF2B5EF4-FFF2-40B4-BE49-F238E27FC236}">
                <a16:creationId xmlns:a16="http://schemas.microsoft.com/office/drawing/2014/main" id="{9413EBC5-A8D9-4E27-8610-0989C7559D3D}"/>
              </a:ext>
            </a:extLst>
          </p:cNvPr>
          <p:cNvSpPr txBox="1"/>
          <p:nvPr/>
        </p:nvSpPr>
        <p:spPr>
          <a:xfrm>
            <a:off x="6565017" y="3444376"/>
            <a:ext cx="2286203" cy="297517"/>
          </a:xfrm>
          <a:prstGeom prst="rect">
            <a:avLst/>
          </a:prstGeom>
          <a:noFill/>
        </p:spPr>
        <p:txBody>
          <a:bodyPr wrap="none" rtlCol="0">
            <a:spAutoFit/>
          </a:bodyPr>
          <a:lstStyle/>
          <a:p>
            <a:pPr algn="l"/>
            <a:r>
              <a:rPr lang="ja-JP" altLang="en-US" sz="2000" dirty="0"/>
              <a:t>インターネット経由・直接販売</a:t>
            </a:r>
            <a:endParaRPr lang="en-US" altLang="ja-JP" sz="2000" dirty="0"/>
          </a:p>
        </p:txBody>
      </p:sp>
      <p:pic>
        <p:nvPicPr>
          <p:cNvPr id="54" name="図 53">
            <a:extLst>
              <a:ext uri="{FF2B5EF4-FFF2-40B4-BE49-F238E27FC236}">
                <a16:creationId xmlns:a16="http://schemas.microsoft.com/office/drawing/2014/main" id="{5233D5AC-E346-492B-81C7-BA5E8E1C87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3531" y="3740422"/>
            <a:ext cx="2113236" cy="1197001"/>
          </a:xfrm>
          <a:prstGeom prst="rect">
            <a:avLst/>
          </a:prstGeom>
        </p:spPr>
      </p:pic>
      <p:cxnSp>
        <p:nvCxnSpPr>
          <p:cNvPr id="55" name="コネクタ: カギ線 54">
            <a:extLst>
              <a:ext uri="{FF2B5EF4-FFF2-40B4-BE49-F238E27FC236}">
                <a16:creationId xmlns:a16="http://schemas.microsoft.com/office/drawing/2014/main" id="{1163BE1E-CD89-40E3-8561-91D1A231D5D5}"/>
              </a:ext>
            </a:extLst>
          </p:cNvPr>
          <p:cNvCxnSpPr>
            <a:cxnSpLocks/>
            <a:stCxn id="12" idx="1"/>
            <a:endCxn id="7" idx="3"/>
          </p:cNvCxnSpPr>
          <p:nvPr/>
        </p:nvCxnSpPr>
        <p:spPr bwMode="auto">
          <a:xfrm rot="10800000" flipV="1">
            <a:off x="2649164" y="1603540"/>
            <a:ext cx="734704" cy="828"/>
          </a:xfrm>
          <a:prstGeom prst="bentConnector3">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コネクタ: カギ線 55">
            <a:extLst>
              <a:ext uri="{FF2B5EF4-FFF2-40B4-BE49-F238E27FC236}">
                <a16:creationId xmlns:a16="http://schemas.microsoft.com/office/drawing/2014/main" id="{6D305B20-A20E-4E07-870F-D23047275D12}"/>
              </a:ext>
            </a:extLst>
          </p:cNvPr>
          <p:cNvCxnSpPr>
            <a:cxnSpLocks/>
            <a:stCxn id="29" idx="3"/>
            <a:endCxn id="15" idx="1"/>
          </p:cNvCxnSpPr>
          <p:nvPr/>
        </p:nvCxnSpPr>
        <p:spPr bwMode="auto">
          <a:xfrm flipV="1">
            <a:off x="2646009" y="3579363"/>
            <a:ext cx="640530" cy="1113683"/>
          </a:xfrm>
          <a:prstGeom prst="bentConnector3">
            <a:avLst>
              <a:gd name="adj1" fmla="val 50000"/>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コネクタ: カギ線 56">
            <a:extLst>
              <a:ext uri="{FF2B5EF4-FFF2-40B4-BE49-F238E27FC236}">
                <a16:creationId xmlns:a16="http://schemas.microsoft.com/office/drawing/2014/main" id="{7A4F8561-9E5D-4353-A968-A94F6BD82EE3}"/>
              </a:ext>
            </a:extLst>
          </p:cNvPr>
          <p:cNvCxnSpPr>
            <a:cxnSpLocks/>
            <a:stCxn id="16" idx="1"/>
            <a:endCxn id="12" idx="3"/>
          </p:cNvCxnSpPr>
          <p:nvPr/>
        </p:nvCxnSpPr>
        <p:spPr bwMode="auto">
          <a:xfrm rot="10800000">
            <a:off x="5868417" y="1603541"/>
            <a:ext cx="644471" cy="496191"/>
          </a:xfrm>
          <a:prstGeom prst="bentConnector3">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コネクタ: カギ線 57">
            <a:extLst>
              <a:ext uri="{FF2B5EF4-FFF2-40B4-BE49-F238E27FC236}">
                <a16:creationId xmlns:a16="http://schemas.microsoft.com/office/drawing/2014/main" id="{F4B6241E-B4D9-4C76-B206-811FE6554B66}"/>
              </a:ext>
            </a:extLst>
          </p:cNvPr>
          <p:cNvCxnSpPr>
            <a:cxnSpLocks/>
            <a:stCxn id="19" idx="1"/>
            <a:endCxn id="12" idx="3"/>
          </p:cNvCxnSpPr>
          <p:nvPr/>
        </p:nvCxnSpPr>
        <p:spPr bwMode="auto">
          <a:xfrm rot="10800000">
            <a:off x="5868417" y="1603540"/>
            <a:ext cx="644471" cy="2461542"/>
          </a:xfrm>
          <a:prstGeom prst="bentConnector3">
            <a:avLst>
              <a:gd name="adj1" fmla="val 50000"/>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コネクタ: カギ線 58">
            <a:extLst>
              <a:ext uri="{FF2B5EF4-FFF2-40B4-BE49-F238E27FC236}">
                <a16:creationId xmlns:a16="http://schemas.microsoft.com/office/drawing/2014/main" id="{CA783487-A6F3-4B43-B9A1-A2F0DD0B3931}"/>
              </a:ext>
            </a:extLst>
          </p:cNvPr>
          <p:cNvCxnSpPr>
            <a:cxnSpLocks/>
            <a:stCxn id="23" idx="1"/>
            <a:endCxn id="15" idx="3"/>
          </p:cNvCxnSpPr>
          <p:nvPr/>
        </p:nvCxnSpPr>
        <p:spPr bwMode="auto">
          <a:xfrm rot="10800000">
            <a:off x="5955297" y="3579363"/>
            <a:ext cx="557591" cy="1999704"/>
          </a:xfrm>
          <a:prstGeom prst="bentConnector3">
            <a:avLst>
              <a:gd name="adj1" fmla="val 76300"/>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コネクタ: カギ線 59">
            <a:extLst>
              <a:ext uri="{FF2B5EF4-FFF2-40B4-BE49-F238E27FC236}">
                <a16:creationId xmlns:a16="http://schemas.microsoft.com/office/drawing/2014/main" id="{81E7B92A-4277-40FC-B50D-7A082A323954}"/>
              </a:ext>
            </a:extLst>
          </p:cNvPr>
          <p:cNvCxnSpPr>
            <a:cxnSpLocks/>
          </p:cNvCxnSpPr>
          <p:nvPr/>
        </p:nvCxnSpPr>
        <p:spPr bwMode="auto">
          <a:xfrm rot="5400000" flipH="1" flipV="1">
            <a:off x="4449767" y="2181890"/>
            <a:ext cx="275909" cy="3"/>
          </a:xfrm>
          <a:prstGeom prst="bentConnector3">
            <a:avLst>
              <a:gd name="adj1" fmla="val 50000"/>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コネクタ: カギ線 60">
            <a:extLst>
              <a:ext uri="{FF2B5EF4-FFF2-40B4-BE49-F238E27FC236}">
                <a16:creationId xmlns:a16="http://schemas.microsoft.com/office/drawing/2014/main" id="{EB0877FD-8A5D-4C8E-B6E8-B60FF14C1E47}"/>
              </a:ext>
            </a:extLst>
          </p:cNvPr>
          <p:cNvCxnSpPr>
            <a:cxnSpLocks/>
            <a:endCxn id="15" idx="2"/>
          </p:cNvCxnSpPr>
          <p:nvPr/>
        </p:nvCxnSpPr>
        <p:spPr bwMode="auto">
          <a:xfrm rot="16200000" flipV="1">
            <a:off x="4465962" y="4976745"/>
            <a:ext cx="312960" cy="3048"/>
          </a:xfrm>
          <a:prstGeom prst="bentConnector3">
            <a:avLst>
              <a:gd name="adj1" fmla="val 50000"/>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コネクタ: カギ線 61">
            <a:extLst>
              <a:ext uri="{FF2B5EF4-FFF2-40B4-BE49-F238E27FC236}">
                <a16:creationId xmlns:a16="http://schemas.microsoft.com/office/drawing/2014/main" id="{29F15B60-C318-450E-A932-C3BE83E58360}"/>
              </a:ext>
            </a:extLst>
          </p:cNvPr>
          <p:cNvCxnSpPr>
            <a:cxnSpLocks/>
            <a:stCxn id="26" idx="3"/>
            <a:endCxn id="15" idx="1"/>
          </p:cNvCxnSpPr>
          <p:nvPr/>
        </p:nvCxnSpPr>
        <p:spPr bwMode="auto">
          <a:xfrm>
            <a:off x="2649164" y="2687508"/>
            <a:ext cx="637375" cy="891855"/>
          </a:xfrm>
          <a:prstGeom prst="bentConnector3">
            <a:avLst>
              <a:gd name="adj1" fmla="val 50000"/>
            </a:avLst>
          </a:prstGeom>
          <a:noFill/>
          <a:ln w="82550" cap="flat" cmpd="sng" algn="ctr">
            <a:solidFill>
              <a:srgbClr val="FF3399"/>
            </a:solidFill>
            <a:prstDash val="solid"/>
            <a:round/>
            <a:headEnd type="triangle" w="med" len="med"/>
            <a:tailEnd type="non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タイトル 1">
            <a:extLst>
              <a:ext uri="{FF2B5EF4-FFF2-40B4-BE49-F238E27FC236}">
                <a16:creationId xmlns:a16="http://schemas.microsoft.com/office/drawing/2014/main" id="{A6B9F56D-73DA-431B-9F3D-2CCAB46A76F2}"/>
              </a:ext>
            </a:extLst>
          </p:cNvPr>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事業内容</a:t>
            </a:r>
          </a:p>
        </p:txBody>
      </p:sp>
    </p:spTree>
    <p:extLst>
      <p:ext uri="{BB962C8B-B14F-4D97-AF65-F5344CB8AC3E}">
        <p14:creationId xmlns:p14="http://schemas.microsoft.com/office/powerpoint/2010/main" val="279216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F91AE25E-0912-45B0-99F5-05B4DB428A7F}" type="slidenum">
              <a:rPr lang="ja-JP" altLang="en-US" smtClean="0"/>
              <a:pPr>
                <a:defRPr/>
              </a:pPr>
              <a:t>3</a:t>
            </a:fld>
            <a:endParaRPr lang="en-US" altLang="ja-JP" dirty="0"/>
          </a:p>
        </p:txBody>
      </p:sp>
      <p:sp>
        <p:nvSpPr>
          <p:cNvPr id="3" name="タイトル 1"/>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日本車用中古部品流通状況</a:t>
            </a:r>
          </a:p>
        </p:txBody>
      </p:sp>
      <p:sp>
        <p:nvSpPr>
          <p:cNvPr id="45" name="スライド番号プレースホルダー 3">
            <a:extLst>
              <a:ext uri="{FF2B5EF4-FFF2-40B4-BE49-F238E27FC236}">
                <a16:creationId xmlns:a16="http://schemas.microsoft.com/office/drawing/2014/main" id="{3346FEF8-79B3-49D7-8A2C-284F4F0D3820}"/>
              </a:ext>
            </a:extLst>
          </p:cNvPr>
          <p:cNvSpPr txBox="1">
            <a:spLocks/>
          </p:cNvSpPr>
          <p:nvPr/>
        </p:nvSpPr>
        <p:spPr bwMode="auto">
          <a:xfrm>
            <a:off x="6553200" y="6481763"/>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kumimoji="0" sz="1200" b="0" kern="1200" baseline="0">
                <a:solidFill>
                  <a:schemeClr val="tx1"/>
                </a:solidFill>
                <a:latin typeface="Verdana" pitchFamily="34" charset="0"/>
                <a:ea typeface="ＭＳ Ｐゴシック" pitchFamily="50" charset="-128"/>
                <a:cs typeface="+mn-cs"/>
              </a:defRPr>
            </a:lvl1pPr>
            <a:lvl2pPr marL="4572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2pPr>
            <a:lvl3pPr marL="9144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3pPr>
            <a:lvl4pPr marL="13716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4pPr>
            <a:lvl5pPr marL="1828800" algn="ctr" rtl="0" fontAlgn="base">
              <a:spcBef>
                <a:spcPct val="0"/>
              </a:spcBef>
              <a:spcAft>
                <a:spcPct val="0"/>
              </a:spcAft>
              <a:defRPr kumimoji="1" b="1" kern="1200" baseline="-250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b="1" kern="1200" baseline="-25000">
                <a:solidFill>
                  <a:schemeClr val="tx1"/>
                </a:solidFill>
                <a:latin typeface="Verdana" pitchFamily="34" charset="0"/>
                <a:ea typeface="ＭＳ Ｐゴシック" pitchFamily="50" charset="-128"/>
                <a:cs typeface="+mn-cs"/>
              </a:defRPr>
            </a:lvl9pPr>
          </a:lstStyle>
          <a:p>
            <a:pPr>
              <a:defRPr/>
            </a:pPr>
            <a:fld id="{5009D8D1-61E0-4B40-A2B4-C5793746DD2B}" type="slidenum">
              <a:rPr lang="ja-JP" altLang="en-US" smtClean="0"/>
              <a:pPr>
                <a:defRPr/>
              </a:pPr>
              <a:t>3</a:t>
            </a:fld>
            <a:endParaRPr lang="en-US" altLang="ja-JP"/>
          </a:p>
        </p:txBody>
      </p:sp>
      <p:sp>
        <p:nvSpPr>
          <p:cNvPr id="46" name="Text Box 101">
            <a:extLst>
              <a:ext uri="{FF2B5EF4-FFF2-40B4-BE49-F238E27FC236}">
                <a16:creationId xmlns:a16="http://schemas.microsoft.com/office/drawing/2014/main" id="{12C75847-DD60-4F17-BD5C-2B168C667BDE}"/>
              </a:ext>
            </a:extLst>
          </p:cNvPr>
          <p:cNvSpPr txBox="1">
            <a:spLocks noChangeArrowheads="1"/>
          </p:cNvSpPr>
          <p:nvPr/>
        </p:nvSpPr>
        <p:spPr bwMode="auto">
          <a:xfrm>
            <a:off x="611188" y="5660975"/>
            <a:ext cx="7921625" cy="720625"/>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baseline="-25000">
                <a:solidFill>
                  <a:schemeClr val="tx1"/>
                </a:solidFill>
                <a:latin typeface="Verdana" pitchFamily="34" charset="0"/>
                <a:ea typeface="ＭＳ Ｐゴシック" pitchFamily="50" charset="-128"/>
              </a:defRPr>
            </a:lvl1pPr>
            <a:lvl2pPr marL="742950" indent="-285750" eaLnBrk="0" hangingPunct="0">
              <a:defRPr kumimoji="1" b="1" baseline="-25000">
                <a:solidFill>
                  <a:schemeClr val="tx1"/>
                </a:solidFill>
                <a:latin typeface="Verdana" pitchFamily="34" charset="0"/>
                <a:ea typeface="ＭＳ Ｐゴシック" pitchFamily="50" charset="-128"/>
              </a:defRPr>
            </a:lvl2pPr>
            <a:lvl3pPr marL="1143000" indent="-228600" eaLnBrk="0" hangingPunct="0">
              <a:defRPr kumimoji="1" b="1" baseline="-25000">
                <a:solidFill>
                  <a:schemeClr val="tx1"/>
                </a:solidFill>
                <a:latin typeface="Verdana" pitchFamily="34" charset="0"/>
                <a:ea typeface="ＭＳ Ｐゴシック" pitchFamily="50" charset="-128"/>
              </a:defRPr>
            </a:lvl3pPr>
            <a:lvl4pPr marL="1600200" indent="-228600" eaLnBrk="0" hangingPunct="0">
              <a:defRPr kumimoji="1" b="1" baseline="-25000">
                <a:solidFill>
                  <a:schemeClr val="tx1"/>
                </a:solidFill>
                <a:latin typeface="Verdana" pitchFamily="34" charset="0"/>
                <a:ea typeface="ＭＳ Ｐゴシック" pitchFamily="50" charset="-128"/>
              </a:defRPr>
            </a:lvl4pPr>
            <a:lvl5pPr marL="2057400" indent="-228600" eaLnBrk="0" hangingPunct="0">
              <a:defRPr kumimoji="1" b="1" baseline="-25000">
                <a:solidFill>
                  <a:schemeClr val="tx1"/>
                </a:solidFill>
                <a:latin typeface="Verdana" pitchFamily="34" charset="0"/>
                <a:ea typeface="ＭＳ Ｐゴシック" pitchFamily="50" charset="-128"/>
              </a:defRPr>
            </a:lvl5pPr>
            <a:lvl6pPr marL="25146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6pPr>
            <a:lvl7pPr marL="29718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7pPr>
            <a:lvl8pPr marL="34290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8pPr>
            <a:lvl9pPr marL="38862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9pPr>
          </a:lstStyle>
          <a:p>
            <a:pPr algn="l" eaLnBrk="1" hangingPunct="1"/>
            <a:r>
              <a:rPr lang="en-US" altLang="ja-JP" b="0" baseline="0" dirty="0">
                <a:latin typeface="ＭＳ Ｐゴシック" pitchFamily="50" charset="-128"/>
              </a:rPr>
              <a:t>■</a:t>
            </a:r>
            <a:r>
              <a:rPr lang="ja-JP" altLang="en-US" b="0" baseline="0" dirty="0">
                <a:latin typeface="ＭＳ Ｐゴシック" pitchFamily="50" charset="-128"/>
              </a:rPr>
              <a:t>再輸出拠点となるマレーシア、</a:t>
            </a:r>
            <a:r>
              <a:rPr lang="en-US" altLang="ja-JP" b="0" baseline="0" dirty="0">
                <a:latin typeface="ＭＳ Ｐゴシック" pitchFamily="50" charset="-128"/>
              </a:rPr>
              <a:t>UAE</a:t>
            </a:r>
            <a:r>
              <a:rPr lang="ja-JP" altLang="en-US" b="0" baseline="0" dirty="0" err="1">
                <a:latin typeface="ＭＳ Ｐゴシック" pitchFamily="50" charset="-128"/>
              </a:rPr>
              <a:t>、</a:t>
            </a:r>
            <a:r>
              <a:rPr lang="ja-JP" altLang="en-US" b="0" baseline="0" dirty="0">
                <a:latin typeface="ＭＳ Ｐゴシック" pitchFamily="50" charset="-128"/>
              </a:rPr>
              <a:t>チリ</a:t>
            </a:r>
            <a:endParaRPr lang="en-US" altLang="ja-JP" b="0" baseline="0" dirty="0">
              <a:latin typeface="ＭＳ Ｐゴシック" pitchFamily="50" charset="-128"/>
            </a:endParaRPr>
          </a:p>
          <a:p>
            <a:pPr algn="l" eaLnBrk="1" hangingPunct="1"/>
            <a:r>
              <a:rPr lang="ja-JP" altLang="en-US" b="0" baseline="0" dirty="0">
                <a:latin typeface="ＭＳ Ｐゴシック" pitchFamily="50" charset="-128"/>
              </a:rPr>
              <a:t>■マレーシアは華僑、シャルジャはパキスタン人により形成される再輸出ルート</a:t>
            </a:r>
            <a:endParaRPr lang="en-US" altLang="ja-JP" b="0" baseline="0" dirty="0">
              <a:latin typeface="ＭＳ Ｐゴシック" pitchFamily="50" charset="-128"/>
            </a:endParaRPr>
          </a:p>
        </p:txBody>
      </p:sp>
      <p:grpSp>
        <p:nvGrpSpPr>
          <p:cNvPr id="56" name="グループ化 55">
            <a:extLst>
              <a:ext uri="{FF2B5EF4-FFF2-40B4-BE49-F238E27FC236}">
                <a16:creationId xmlns:a16="http://schemas.microsoft.com/office/drawing/2014/main" id="{28A87296-A492-40AF-8514-85B9E6D359A8}"/>
              </a:ext>
            </a:extLst>
          </p:cNvPr>
          <p:cNvGrpSpPr/>
          <p:nvPr/>
        </p:nvGrpSpPr>
        <p:grpSpPr>
          <a:xfrm>
            <a:off x="631102" y="1124743"/>
            <a:ext cx="7892107" cy="4509775"/>
            <a:chOff x="631102" y="1124743"/>
            <a:chExt cx="7892107" cy="4509775"/>
          </a:xfrm>
        </p:grpSpPr>
        <p:pic>
          <p:nvPicPr>
            <p:cNvPr id="57" name="図 56">
              <a:extLst>
                <a:ext uri="{FF2B5EF4-FFF2-40B4-BE49-F238E27FC236}">
                  <a16:creationId xmlns:a16="http://schemas.microsoft.com/office/drawing/2014/main" id="{13A835EC-46C9-4F89-BC23-8D9E757D1DFA}"/>
                </a:ext>
              </a:extLst>
            </p:cNvPr>
            <p:cNvPicPr>
              <a:picLocks noChangeAspect="1"/>
            </p:cNvPicPr>
            <p:nvPr/>
          </p:nvPicPr>
          <p:blipFill rotWithShape="1">
            <a:blip r:embed="rId3">
              <a:extLst>
                <a:ext uri="{28A0092B-C50C-407E-A947-70E740481C1C}">
                  <a14:useLocalDpi xmlns:a14="http://schemas.microsoft.com/office/drawing/2010/main" val="0"/>
                </a:ext>
              </a:extLst>
            </a:blip>
            <a:srcRect l="1176" t="10424" r="1962" b="10648"/>
            <a:stretch/>
          </p:blipFill>
          <p:spPr>
            <a:xfrm>
              <a:off x="631102" y="1124743"/>
              <a:ext cx="7892107" cy="4509775"/>
            </a:xfrm>
            <a:prstGeom prst="rect">
              <a:avLst/>
            </a:prstGeom>
          </p:spPr>
        </p:pic>
        <p:sp>
          <p:nvSpPr>
            <p:cNvPr id="58" name="楕円 57">
              <a:extLst>
                <a:ext uri="{FF2B5EF4-FFF2-40B4-BE49-F238E27FC236}">
                  <a16:creationId xmlns:a16="http://schemas.microsoft.com/office/drawing/2014/main" id="{66623CE8-CC9E-41B4-A8A6-6C05714EC77C}"/>
                </a:ext>
              </a:extLst>
            </p:cNvPr>
            <p:cNvSpPr>
              <a:spLocks noChangeAspect="1"/>
            </p:cNvSpPr>
            <p:nvPr/>
          </p:nvSpPr>
          <p:spPr bwMode="auto">
            <a:xfrm>
              <a:off x="2339752" y="3356992"/>
              <a:ext cx="216024" cy="216024"/>
            </a:xfrm>
            <a:prstGeom prst="ellipse">
              <a:avLst/>
            </a:prstGeom>
            <a:solidFill>
              <a:srgbClr val="FF000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59" name="楕円 58">
              <a:extLst>
                <a:ext uri="{FF2B5EF4-FFF2-40B4-BE49-F238E27FC236}">
                  <a16:creationId xmlns:a16="http://schemas.microsoft.com/office/drawing/2014/main" id="{7BE2005A-BEE1-40EF-8033-0B7AB237A52B}"/>
                </a:ext>
              </a:extLst>
            </p:cNvPr>
            <p:cNvSpPr>
              <a:spLocks noChangeAspect="1"/>
            </p:cNvSpPr>
            <p:nvPr/>
          </p:nvSpPr>
          <p:spPr bwMode="auto">
            <a:xfrm>
              <a:off x="7559638" y="4505510"/>
              <a:ext cx="216024" cy="216024"/>
            </a:xfrm>
            <a:prstGeom prst="ellipse">
              <a:avLst/>
            </a:prstGeom>
            <a:solidFill>
              <a:srgbClr val="FF000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cxnSp>
          <p:nvCxnSpPr>
            <p:cNvPr id="60" name="直線矢印コネクタ 59">
              <a:extLst>
                <a:ext uri="{FF2B5EF4-FFF2-40B4-BE49-F238E27FC236}">
                  <a16:creationId xmlns:a16="http://schemas.microsoft.com/office/drawing/2014/main" id="{AF392BB0-E8E1-4FB5-8B8B-7E10031EFE81}"/>
                </a:ext>
              </a:extLst>
            </p:cNvPr>
            <p:cNvCxnSpPr>
              <a:cxnSpLocks/>
            </p:cNvCxnSpPr>
            <p:nvPr/>
          </p:nvCxnSpPr>
          <p:spPr bwMode="auto">
            <a:xfrm flipH="1">
              <a:off x="2555776" y="3165898"/>
              <a:ext cx="1872208" cy="242355"/>
            </a:xfrm>
            <a:prstGeom prst="straightConnector1">
              <a:avLst/>
            </a:prstGeom>
            <a:noFill/>
            <a:ln w="9525"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矢印コネクタ 60">
              <a:extLst>
                <a:ext uri="{FF2B5EF4-FFF2-40B4-BE49-F238E27FC236}">
                  <a16:creationId xmlns:a16="http://schemas.microsoft.com/office/drawing/2014/main" id="{87AC87DA-A798-4D74-B16D-B663C8614151}"/>
                </a:ext>
              </a:extLst>
            </p:cNvPr>
            <p:cNvCxnSpPr>
              <a:cxnSpLocks/>
              <a:endCxn id="59" idx="2"/>
            </p:cNvCxnSpPr>
            <p:nvPr/>
          </p:nvCxnSpPr>
          <p:spPr bwMode="auto">
            <a:xfrm>
              <a:off x="4427984" y="3165898"/>
              <a:ext cx="3131654" cy="1447624"/>
            </a:xfrm>
            <a:prstGeom prst="straightConnector1">
              <a:avLst/>
            </a:prstGeom>
            <a:noFill/>
            <a:ln w="9525"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楕円 61">
              <a:extLst>
                <a:ext uri="{FF2B5EF4-FFF2-40B4-BE49-F238E27FC236}">
                  <a16:creationId xmlns:a16="http://schemas.microsoft.com/office/drawing/2014/main" id="{E0A286CF-8122-4CCC-99B8-D73E1E3268FF}"/>
                </a:ext>
              </a:extLst>
            </p:cNvPr>
            <p:cNvSpPr>
              <a:spLocks noChangeAspect="1"/>
            </p:cNvSpPr>
            <p:nvPr/>
          </p:nvSpPr>
          <p:spPr bwMode="auto">
            <a:xfrm>
              <a:off x="3367486" y="3730448"/>
              <a:ext cx="216024" cy="216024"/>
            </a:xfrm>
            <a:prstGeom prst="ellipse">
              <a:avLst/>
            </a:prstGeom>
            <a:solidFill>
              <a:srgbClr val="FF0000"/>
            </a:solidFill>
            <a:ln>
              <a:no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25000">
                <a:ln>
                  <a:noFill/>
                </a:ln>
                <a:solidFill>
                  <a:schemeClr val="tx1"/>
                </a:solidFill>
                <a:effectLst/>
                <a:latin typeface="Verdana" pitchFamily="34" charset="0"/>
                <a:ea typeface="ＭＳ Ｐゴシック" pitchFamily="50" charset="-128"/>
              </a:endParaRPr>
            </a:p>
          </p:txBody>
        </p:sp>
        <p:sp>
          <p:nvSpPr>
            <p:cNvPr id="63" name="楕円 62">
              <a:extLst>
                <a:ext uri="{FF2B5EF4-FFF2-40B4-BE49-F238E27FC236}">
                  <a16:creationId xmlns:a16="http://schemas.microsoft.com/office/drawing/2014/main" id="{8712EC6B-D63E-40D0-A99D-349F2E9DF6D1}"/>
                </a:ext>
              </a:extLst>
            </p:cNvPr>
            <p:cNvSpPr/>
            <p:nvPr/>
          </p:nvSpPr>
          <p:spPr bwMode="auto">
            <a:xfrm>
              <a:off x="3815916" y="1976538"/>
              <a:ext cx="1224136" cy="509171"/>
            </a:xfrm>
            <a:prstGeom prst="ellipse">
              <a:avLst/>
            </a:prstGeom>
            <a:solidFill>
              <a:schemeClr val="bg1"/>
            </a:solidFill>
            <a:ln>
              <a:solidFill>
                <a:srgbClr val="0099FF"/>
              </a:solid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25000" dirty="0">
                  <a:ln>
                    <a:noFill/>
                  </a:ln>
                  <a:solidFill>
                    <a:schemeClr val="tx1"/>
                  </a:solidFill>
                  <a:effectLst/>
                  <a:latin typeface="HG創英角ｺﾞｼｯｸUB" panose="020B0909000000000000" pitchFamily="49" charset="-128"/>
                  <a:ea typeface="HG創英角ｺﾞｼｯｸUB" panose="020B0909000000000000" pitchFamily="49" charset="-128"/>
                </a:rPr>
                <a:t>ロシア</a:t>
              </a:r>
            </a:p>
          </p:txBody>
        </p:sp>
        <p:sp>
          <p:nvSpPr>
            <p:cNvPr id="64" name="楕円 63">
              <a:extLst>
                <a:ext uri="{FF2B5EF4-FFF2-40B4-BE49-F238E27FC236}">
                  <a16:creationId xmlns:a16="http://schemas.microsoft.com/office/drawing/2014/main" id="{7F7879E4-43EB-4AD0-8C62-59B43821B4E2}"/>
                </a:ext>
              </a:extLst>
            </p:cNvPr>
            <p:cNvSpPr/>
            <p:nvPr/>
          </p:nvSpPr>
          <p:spPr bwMode="auto">
            <a:xfrm>
              <a:off x="7172769" y="3393240"/>
              <a:ext cx="1224136" cy="509171"/>
            </a:xfrm>
            <a:prstGeom prst="ellipse">
              <a:avLst/>
            </a:prstGeom>
            <a:solidFill>
              <a:schemeClr val="bg1"/>
            </a:solidFill>
            <a:ln>
              <a:solidFill>
                <a:srgbClr val="0099FF"/>
              </a:solid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創英角ｺﾞｼｯｸUB" panose="020B0909000000000000" pitchFamily="49" charset="-128"/>
                  <a:ea typeface="HG創英角ｺﾞｼｯｸUB" panose="020B0909000000000000" pitchFamily="49" charset="-128"/>
                </a:rPr>
                <a:t>カリブ海</a:t>
              </a:r>
              <a:endParaRPr kumimoji="1" lang="ja-JP" altLang="en-US" sz="1800" b="1" i="0" u="none" strike="noStrike" cap="none" normalizeH="0" baseline="-25000" dirty="0">
                <a:ln>
                  <a:noFill/>
                </a:ln>
                <a:solidFill>
                  <a:schemeClr val="tx1"/>
                </a:solidFill>
                <a:effectLst/>
                <a:latin typeface="HG創英角ｺﾞｼｯｸUB" panose="020B0909000000000000" pitchFamily="49" charset="-128"/>
                <a:ea typeface="HG創英角ｺﾞｼｯｸUB" panose="020B0909000000000000" pitchFamily="49" charset="-128"/>
              </a:endParaRPr>
            </a:p>
          </p:txBody>
        </p:sp>
        <p:sp>
          <p:nvSpPr>
            <p:cNvPr id="65" name="楕円 64">
              <a:extLst>
                <a:ext uri="{FF2B5EF4-FFF2-40B4-BE49-F238E27FC236}">
                  <a16:creationId xmlns:a16="http://schemas.microsoft.com/office/drawing/2014/main" id="{35B194B4-EE00-47B5-B154-BEA9C6A9B70F}"/>
                </a:ext>
              </a:extLst>
            </p:cNvPr>
            <p:cNvSpPr/>
            <p:nvPr/>
          </p:nvSpPr>
          <p:spPr bwMode="auto">
            <a:xfrm>
              <a:off x="7276704" y="4940237"/>
              <a:ext cx="1224136" cy="509171"/>
            </a:xfrm>
            <a:prstGeom prst="ellipse">
              <a:avLst/>
            </a:prstGeom>
            <a:solidFill>
              <a:schemeClr val="bg1"/>
            </a:solidFill>
            <a:ln>
              <a:solidFill>
                <a:srgbClr val="0099FF"/>
              </a:solid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創英角ｺﾞｼｯｸUB" panose="020B0909000000000000" pitchFamily="49" charset="-128"/>
                  <a:ea typeface="HG創英角ｺﾞｼｯｸUB" panose="020B0909000000000000" pitchFamily="49" charset="-128"/>
                </a:rPr>
                <a:t>南米</a:t>
              </a:r>
              <a:endParaRPr kumimoji="1" lang="ja-JP" altLang="en-US" sz="1800" b="1" i="0" u="none" strike="noStrike" cap="none" normalizeH="0" baseline="-25000" dirty="0">
                <a:ln>
                  <a:noFill/>
                </a:ln>
                <a:solidFill>
                  <a:schemeClr val="tx1"/>
                </a:solidFill>
                <a:effectLst/>
                <a:latin typeface="HG創英角ｺﾞｼｯｸUB" panose="020B0909000000000000" pitchFamily="49" charset="-128"/>
                <a:ea typeface="HG創英角ｺﾞｼｯｸUB" panose="020B0909000000000000" pitchFamily="49" charset="-128"/>
              </a:endParaRPr>
            </a:p>
          </p:txBody>
        </p:sp>
        <p:sp>
          <p:nvSpPr>
            <p:cNvPr id="66" name="楕円 65">
              <a:extLst>
                <a:ext uri="{FF2B5EF4-FFF2-40B4-BE49-F238E27FC236}">
                  <a16:creationId xmlns:a16="http://schemas.microsoft.com/office/drawing/2014/main" id="{C395AC63-5768-48BC-BE77-3A4DDDAEF9EA}"/>
                </a:ext>
              </a:extLst>
            </p:cNvPr>
            <p:cNvSpPr/>
            <p:nvPr/>
          </p:nvSpPr>
          <p:spPr bwMode="auto">
            <a:xfrm>
              <a:off x="3605387" y="3630389"/>
              <a:ext cx="1224136" cy="509171"/>
            </a:xfrm>
            <a:prstGeom prst="ellipse">
              <a:avLst/>
            </a:prstGeom>
            <a:solidFill>
              <a:schemeClr val="bg1"/>
            </a:solidFill>
            <a:ln>
              <a:solidFill>
                <a:srgbClr val="0099FF"/>
              </a:solid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創英角ｺﾞｼｯｸUB" panose="020B0909000000000000" pitchFamily="49" charset="-128"/>
                  <a:ea typeface="HG創英角ｺﾞｼｯｸUB" panose="020B0909000000000000" pitchFamily="49" charset="-128"/>
                </a:rPr>
                <a:t>アジア</a:t>
              </a:r>
              <a:endParaRPr kumimoji="1" lang="ja-JP" altLang="en-US" sz="1800" b="1" i="0" u="none" strike="noStrike" cap="none" normalizeH="0" baseline="-25000" dirty="0">
                <a:ln>
                  <a:noFill/>
                </a:ln>
                <a:solidFill>
                  <a:schemeClr val="tx1"/>
                </a:solidFill>
                <a:effectLst/>
                <a:latin typeface="HG創英角ｺﾞｼｯｸUB" panose="020B0909000000000000" pitchFamily="49" charset="-128"/>
                <a:ea typeface="HG創英角ｺﾞｼｯｸUB" panose="020B0909000000000000" pitchFamily="49" charset="-128"/>
              </a:endParaRPr>
            </a:p>
          </p:txBody>
        </p:sp>
        <p:sp>
          <p:nvSpPr>
            <p:cNvPr id="67" name="楕円 66">
              <a:extLst>
                <a:ext uri="{FF2B5EF4-FFF2-40B4-BE49-F238E27FC236}">
                  <a16:creationId xmlns:a16="http://schemas.microsoft.com/office/drawing/2014/main" id="{050C4254-16CE-4F14-8645-F58EECC163A9}"/>
                </a:ext>
              </a:extLst>
            </p:cNvPr>
            <p:cNvSpPr/>
            <p:nvPr/>
          </p:nvSpPr>
          <p:spPr bwMode="auto">
            <a:xfrm>
              <a:off x="1569958" y="3769988"/>
              <a:ext cx="1224136" cy="509171"/>
            </a:xfrm>
            <a:prstGeom prst="ellipse">
              <a:avLst/>
            </a:prstGeom>
            <a:solidFill>
              <a:schemeClr val="bg1"/>
            </a:solidFill>
            <a:ln>
              <a:solidFill>
                <a:srgbClr val="0099FF"/>
              </a:solid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25000" dirty="0">
                  <a:ln>
                    <a:noFill/>
                  </a:ln>
                  <a:solidFill>
                    <a:schemeClr val="tx1"/>
                  </a:solidFill>
                  <a:effectLst/>
                  <a:latin typeface="HG創英角ｺﾞｼｯｸUB" panose="020B0909000000000000" pitchFamily="49" charset="-128"/>
                  <a:ea typeface="HG創英角ｺﾞｼｯｸUB" panose="020B0909000000000000" pitchFamily="49" charset="-128"/>
                </a:rPr>
                <a:t>アフリカ</a:t>
              </a:r>
            </a:p>
          </p:txBody>
        </p:sp>
        <p:sp>
          <p:nvSpPr>
            <p:cNvPr id="68" name="楕円 67">
              <a:extLst>
                <a:ext uri="{FF2B5EF4-FFF2-40B4-BE49-F238E27FC236}">
                  <a16:creationId xmlns:a16="http://schemas.microsoft.com/office/drawing/2014/main" id="{5C9EEEA1-E9E6-4C95-8883-CC4A4385BF16}"/>
                </a:ext>
              </a:extLst>
            </p:cNvPr>
            <p:cNvSpPr/>
            <p:nvPr/>
          </p:nvSpPr>
          <p:spPr bwMode="auto">
            <a:xfrm>
              <a:off x="2275258" y="2723523"/>
              <a:ext cx="1224136" cy="509171"/>
            </a:xfrm>
            <a:prstGeom prst="ellipse">
              <a:avLst/>
            </a:prstGeom>
            <a:solidFill>
              <a:schemeClr val="bg1"/>
            </a:solidFill>
            <a:ln>
              <a:solidFill>
                <a:srgbClr val="0099FF"/>
              </a:solid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25000" dirty="0">
                  <a:ln>
                    <a:noFill/>
                  </a:ln>
                  <a:solidFill>
                    <a:schemeClr val="tx1"/>
                  </a:solidFill>
                  <a:effectLst/>
                  <a:latin typeface="HG創英角ｺﾞｼｯｸUB" panose="020B0909000000000000" pitchFamily="49" charset="-128"/>
                  <a:ea typeface="HG創英角ｺﾞｼｯｸUB" panose="020B0909000000000000" pitchFamily="49" charset="-128"/>
                </a:rPr>
                <a:t>中東</a:t>
              </a:r>
            </a:p>
          </p:txBody>
        </p:sp>
        <p:cxnSp>
          <p:nvCxnSpPr>
            <p:cNvPr id="69" name="直線矢印コネクタ 68">
              <a:extLst>
                <a:ext uri="{FF2B5EF4-FFF2-40B4-BE49-F238E27FC236}">
                  <a16:creationId xmlns:a16="http://schemas.microsoft.com/office/drawing/2014/main" id="{9612EA0F-528C-481F-9A14-411FBFC22139}"/>
                </a:ext>
              </a:extLst>
            </p:cNvPr>
            <p:cNvCxnSpPr>
              <a:cxnSpLocks/>
              <a:endCxn id="68" idx="3"/>
            </p:cNvCxnSpPr>
            <p:nvPr/>
          </p:nvCxnSpPr>
          <p:spPr bwMode="auto">
            <a:xfrm flipH="1" flipV="1">
              <a:off x="2454529" y="3158128"/>
              <a:ext cx="9054" cy="198864"/>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矢印コネクタ 70">
              <a:extLst>
                <a:ext uri="{FF2B5EF4-FFF2-40B4-BE49-F238E27FC236}">
                  <a16:creationId xmlns:a16="http://schemas.microsoft.com/office/drawing/2014/main" id="{153ADADF-8956-46CC-A6A7-E5A4CFDC527E}"/>
                </a:ext>
              </a:extLst>
            </p:cNvPr>
            <p:cNvCxnSpPr>
              <a:cxnSpLocks/>
              <a:stCxn id="58" idx="4"/>
              <a:endCxn id="67" idx="0"/>
            </p:cNvCxnSpPr>
            <p:nvPr/>
          </p:nvCxnSpPr>
          <p:spPr bwMode="auto">
            <a:xfrm flipH="1">
              <a:off x="2182026" y="3573016"/>
              <a:ext cx="265738" cy="196972"/>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矢印コネクタ 71">
              <a:extLst>
                <a:ext uri="{FF2B5EF4-FFF2-40B4-BE49-F238E27FC236}">
                  <a16:creationId xmlns:a16="http://schemas.microsoft.com/office/drawing/2014/main" id="{90A923CD-147A-44A2-85B5-1E62B79BEC12}"/>
                </a:ext>
              </a:extLst>
            </p:cNvPr>
            <p:cNvCxnSpPr>
              <a:cxnSpLocks/>
            </p:cNvCxnSpPr>
            <p:nvPr/>
          </p:nvCxnSpPr>
          <p:spPr bwMode="auto">
            <a:xfrm flipH="1">
              <a:off x="2816463" y="3889710"/>
              <a:ext cx="586237" cy="161142"/>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矢印コネクタ 73">
              <a:extLst>
                <a:ext uri="{FF2B5EF4-FFF2-40B4-BE49-F238E27FC236}">
                  <a16:creationId xmlns:a16="http://schemas.microsoft.com/office/drawing/2014/main" id="{6FE5BAFA-8500-4ACD-9969-3EFCCB336CC2}"/>
                </a:ext>
              </a:extLst>
            </p:cNvPr>
            <p:cNvCxnSpPr>
              <a:cxnSpLocks/>
              <a:endCxn id="63" idx="4"/>
            </p:cNvCxnSpPr>
            <p:nvPr/>
          </p:nvCxnSpPr>
          <p:spPr bwMode="auto">
            <a:xfrm flipV="1">
              <a:off x="4405615" y="2485709"/>
              <a:ext cx="22369" cy="707750"/>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矢印コネクタ 74">
              <a:extLst>
                <a:ext uri="{FF2B5EF4-FFF2-40B4-BE49-F238E27FC236}">
                  <a16:creationId xmlns:a16="http://schemas.microsoft.com/office/drawing/2014/main" id="{6E3AE772-DAC6-4A09-9539-873D6201AFCF}"/>
                </a:ext>
              </a:extLst>
            </p:cNvPr>
            <p:cNvCxnSpPr>
              <a:cxnSpLocks/>
            </p:cNvCxnSpPr>
            <p:nvPr/>
          </p:nvCxnSpPr>
          <p:spPr bwMode="auto">
            <a:xfrm>
              <a:off x="3570310" y="3849032"/>
              <a:ext cx="327690" cy="35942"/>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矢印コネクタ 75">
              <a:extLst>
                <a:ext uri="{FF2B5EF4-FFF2-40B4-BE49-F238E27FC236}">
                  <a16:creationId xmlns:a16="http://schemas.microsoft.com/office/drawing/2014/main" id="{B1DA471F-2CF0-44AB-B66C-419D1488639F}"/>
                </a:ext>
              </a:extLst>
            </p:cNvPr>
            <p:cNvCxnSpPr>
              <a:cxnSpLocks/>
              <a:endCxn id="64" idx="2"/>
            </p:cNvCxnSpPr>
            <p:nvPr/>
          </p:nvCxnSpPr>
          <p:spPr bwMode="auto">
            <a:xfrm>
              <a:off x="4409593" y="3141424"/>
              <a:ext cx="2763176" cy="506402"/>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a:extLst>
                <a:ext uri="{FF2B5EF4-FFF2-40B4-BE49-F238E27FC236}">
                  <a16:creationId xmlns:a16="http://schemas.microsoft.com/office/drawing/2014/main" id="{AF3563AB-B231-4DB2-B8D3-532F53F8CC1E}"/>
                </a:ext>
              </a:extLst>
            </p:cNvPr>
            <p:cNvCxnSpPr>
              <a:cxnSpLocks/>
              <a:endCxn id="68" idx="6"/>
            </p:cNvCxnSpPr>
            <p:nvPr/>
          </p:nvCxnSpPr>
          <p:spPr bwMode="auto">
            <a:xfrm flipH="1" flipV="1">
              <a:off x="3499394" y="2978109"/>
              <a:ext cx="906221" cy="185226"/>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矢印コネクタ 77">
              <a:extLst>
                <a:ext uri="{FF2B5EF4-FFF2-40B4-BE49-F238E27FC236}">
                  <a16:creationId xmlns:a16="http://schemas.microsoft.com/office/drawing/2014/main" id="{BDE2AEC5-0C8E-487F-A9D5-A37C1A32482A}"/>
                </a:ext>
              </a:extLst>
            </p:cNvPr>
            <p:cNvCxnSpPr>
              <a:cxnSpLocks/>
            </p:cNvCxnSpPr>
            <p:nvPr/>
          </p:nvCxnSpPr>
          <p:spPr bwMode="auto">
            <a:xfrm flipH="1">
              <a:off x="2817301" y="3153104"/>
              <a:ext cx="1633052" cy="832268"/>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矢印コネクタ 78">
              <a:extLst>
                <a:ext uri="{FF2B5EF4-FFF2-40B4-BE49-F238E27FC236}">
                  <a16:creationId xmlns:a16="http://schemas.microsoft.com/office/drawing/2014/main" id="{0A3B90DD-6E34-45CC-8552-36DDA43BCE10}"/>
                </a:ext>
              </a:extLst>
            </p:cNvPr>
            <p:cNvCxnSpPr>
              <a:cxnSpLocks/>
              <a:endCxn id="65" idx="2"/>
            </p:cNvCxnSpPr>
            <p:nvPr/>
          </p:nvCxnSpPr>
          <p:spPr bwMode="auto">
            <a:xfrm>
              <a:off x="4416799" y="3170233"/>
              <a:ext cx="2859905" cy="2024590"/>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矢印コネクタ 79">
              <a:extLst>
                <a:ext uri="{FF2B5EF4-FFF2-40B4-BE49-F238E27FC236}">
                  <a16:creationId xmlns:a16="http://schemas.microsoft.com/office/drawing/2014/main" id="{8912C737-CA5C-4994-A32A-6EB5269EEB0F}"/>
                </a:ext>
              </a:extLst>
            </p:cNvPr>
            <p:cNvCxnSpPr>
              <a:cxnSpLocks/>
              <a:stCxn id="59" idx="4"/>
              <a:endCxn id="65" idx="0"/>
            </p:cNvCxnSpPr>
            <p:nvPr/>
          </p:nvCxnSpPr>
          <p:spPr bwMode="auto">
            <a:xfrm>
              <a:off x="7667650" y="4721534"/>
              <a:ext cx="221122" cy="218703"/>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テキスト ボックス 80">
              <a:extLst>
                <a:ext uri="{FF2B5EF4-FFF2-40B4-BE49-F238E27FC236}">
                  <a16:creationId xmlns:a16="http://schemas.microsoft.com/office/drawing/2014/main" id="{A55D6EBE-4A7A-4D08-A0A8-A71DB22402AB}"/>
                </a:ext>
              </a:extLst>
            </p:cNvPr>
            <p:cNvSpPr txBox="1"/>
            <p:nvPr/>
          </p:nvSpPr>
          <p:spPr>
            <a:xfrm>
              <a:off x="7041000" y="4560621"/>
              <a:ext cx="646331" cy="276999"/>
            </a:xfrm>
            <a:prstGeom prst="rect">
              <a:avLst/>
            </a:prstGeom>
            <a:noFill/>
          </p:spPr>
          <p:txBody>
            <a:bodyPr wrap="none" rtlCol="0">
              <a:spAutoFit/>
            </a:bodyPr>
            <a:lstStyle/>
            <a:p>
              <a:r>
                <a:rPr kumimoji="1" lang="ja-JP" altLang="en-US" dirty="0">
                  <a:solidFill>
                    <a:srgbClr val="FF0000"/>
                  </a:solidFill>
                  <a:latin typeface="HG創英角ｺﾞｼｯｸUB" panose="020B0909000000000000" pitchFamily="49" charset="-128"/>
                  <a:ea typeface="HG創英角ｺﾞｼｯｸUB" panose="020B0909000000000000" pitchFamily="49" charset="-128"/>
                </a:rPr>
                <a:t>イキケ</a:t>
              </a:r>
            </a:p>
          </p:txBody>
        </p:sp>
        <p:sp>
          <p:nvSpPr>
            <p:cNvPr id="82" name="テキスト ボックス 81">
              <a:extLst>
                <a:ext uri="{FF2B5EF4-FFF2-40B4-BE49-F238E27FC236}">
                  <a16:creationId xmlns:a16="http://schemas.microsoft.com/office/drawing/2014/main" id="{7DA6199B-2388-4C2D-843B-14399F9C1403}"/>
                </a:ext>
              </a:extLst>
            </p:cNvPr>
            <p:cNvSpPr txBox="1"/>
            <p:nvPr/>
          </p:nvSpPr>
          <p:spPr>
            <a:xfrm>
              <a:off x="2716322" y="4068297"/>
              <a:ext cx="954107" cy="276999"/>
            </a:xfrm>
            <a:prstGeom prst="rect">
              <a:avLst/>
            </a:prstGeom>
            <a:noFill/>
          </p:spPr>
          <p:txBody>
            <a:bodyPr wrap="none" rtlCol="0">
              <a:spAutoFit/>
            </a:bodyPr>
            <a:lstStyle/>
            <a:p>
              <a:r>
                <a:rPr lang="ja-JP" altLang="en-US" dirty="0">
                  <a:solidFill>
                    <a:srgbClr val="FF0000"/>
                  </a:solidFill>
                  <a:latin typeface="HG創英角ｺﾞｼｯｸUB" panose="020B0909000000000000" pitchFamily="49" charset="-128"/>
                  <a:ea typeface="HG創英角ｺﾞｼｯｸUB" panose="020B0909000000000000" pitchFamily="49" charset="-128"/>
                </a:rPr>
                <a:t>マレーシア</a:t>
              </a:r>
              <a:endParaRPr kumimoji="1" lang="ja-JP" altLang="en-US"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83" name="テキスト ボックス 82">
              <a:extLst>
                <a:ext uri="{FF2B5EF4-FFF2-40B4-BE49-F238E27FC236}">
                  <a16:creationId xmlns:a16="http://schemas.microsoft.com/office/drawing/2014/main" id="{29795727-405F-4E8C-9A56-931DE2710145}"/>
                </a:ext>
              </a:extLst>
            </p:cNvPr>
            <p:cNvSpPr txBox="1"/>
            <p:nvPr/>
          </p:nvSpPr>
          <p:spPr>
            <a:xfrm>
              <a:off x="1427467" y="3253649"/>
              <a:ext cx="954107" cy="276999"/>
            </a:xfrm>
            <a:prstGeom prst="rect">
              <a:avLst/>
            </a:prstGeom>
            <a:noFill/>
          </p:spPr>
          <p:txBody>
            <a:bodyPr wrap="none" rtlCol="0">
              <a:spAutoFit/>
            </a:bodyPr>
            <a:lstStyle/>
            <a:p>
              <a:r>
                <a:rPr kumimoji="1" lang="ja-JP" altLang="en-US" dirty="0">
                  <a:solidFill>
                    <a:srgbClr val="FF0000"/>
                  </a:solidFill>
                  <a:latin typeface="HG創英角ｺﾞｼｯｸUB" panose="020B0909000000000000" pitchFamily="49" charset="-128"/>
                  <a:ea typeface="HG創英角ｺﾞｼｯｸUB" panose="020B0909000000000000" pitchFamily="49" charset="-128"/>
                </a:rPr>
                <a:t>シャルジャ</a:t>
              </a:r>
            </a:p>
          </p:txBody>
        </p:sp>
        <p:sp>
          <p:nvSpPr>
            <p:cNvPr id="84" name="楕円 83">
              <a:extLst>
                <a:ext uri="{FF2B5EF4-FFF2-40B4-BE49-F238E27FC236}">
                  <a16:creationId xmlns:a16="http://schemas.microsoft.com/office/drawing/2014/main" id="{F6B529E7-2ECB-4662-8A52-6A1B027E300A}"/>
                </a:ext>
              </a:extLst>
            </p:cNvPr>
            <p:cNvSpPr>
              <a:spLocks noChangeAspect="1"/>
            </p:cNvSpPr>
            <p:nvPr/>
          </p:nvSpPr>
          <p:spPr bwMode="auto">
            <a:xfrm>
              <a:off x="4132841" y="2906736"/>
              <a:ext cx="485839" cy="485839"/>
            </a:xfrm>
            <a:prstGeom prst="ellipse">
              <a:avLst/>
            </a:prstGeom>
            <a:solidFill>
              <a:srgbClr val="FF0000"/>
            </a:solidFill>
            <a:ln>
              <a:solidFill>
                <a:srgbClr val="FF0000"/>
              </a:solidFill>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25000" dirty="0">
                  <a:ln>
                    <a:noFill/>
                  </a:ln>
                  <a:solidFill>
                    <a:schemeClr val="bg1"/>
                  </a:solidFill>
                  <a:effectLst/>
                  <a:latin typeface="HG創英角ｺﾞｼｯｸUB" panose="020B0909000000000000" pitchFamily="49" charset="-128"/>
                  <a:ea typeface="HG創英角ｺﾞｼｯｸUB" panose="020B0909000000000000" pitchFamily="49" charset="-128"/>
                </a:rPr>
                <a:t>日本</a:t>
              </a:r>
            </a:p>
          </p:txBody>
        </p:sp>
        <p:sp>
          <p:nvSpPr>
            <p:cNvPr id="85" name="楕円 84">
              <a:extLst>
                <a:ext uri="{FF2B5EF4-FFF2-40B4-BE49-F238E27FC236}">
                  <a16:creationId xmlns:a16="http://schemas.microsoft.com/office/drawing/2014/main" id="{382339A7-26C2-41CD-AFAF-51A7FEFFF5C2}"/>
                </a:ext>
              </a:extLst>
            </p:cNvPr>
            <p:cNvSpPr>
              <a:spLocks noChangeAspect="1"/>
            </p:cNvSpPr>
            <p:nvPr/>
          </p:nvSpPr>
          <p:spPr bwMode="auto">
            <a:xfrm>
              <a:off x="4427984" y="4561873"/>
              <a:ext cx="956034" cy="485839"/>
            </a:xfrm>
            <a:prstGeom prst="ellipse">
              <a:avLst/>
            </a:prstGeom>
            <a:pattFill prst="pct50">
              <a:fgClr>
                <a:srgbClr val="FF0000"/>
              </a:fgClr>
              <a:bgClr>
                <a:schemeClr val="bg1"/>
              </a:bgClr>
            </a:pattFill>
            <a:ln>
              <a:solidFill>
                <a:srgbClr val="FF0000"/>
              </a:solidFill>
            </a:ln>
            <a:effectLst/>
          </p:spPr>
          <p:txBody>
            <a:bodyPr vert="horz" wrap="non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chemeClr val="bg1"/>
                  </a:solidFill>
                  <a:latin typeface="HG創英角ｺﾞｼｯｸUB" panose="020B0909000000000000" pitchFamily="49" charset="-128"/>
                  <a:ea typeface="HG創英角ｺﾞｼｯｸUB" panose="020B0909000000000000" pitchFamily="49" charset="-128"/>
                </a:rPr>
                <a:t>オセアニア</a:t>
              </a:r>
              <a:endParaRPr kumimoji="1" lang="ja-JP" altLang="en-US" sz="1800" b="1" i="0" u="none" strike="noStrike" cap="none" normalizeH="0" baseline="-25000" dirty="0">
                <a:ln>
                  <a:noFill/>
                </a:ln>
                <a:solidFill>
                  <a:schemeClr val="bg1"/>
                </a:solidFill>
                <a:effectLst/>
                <a:latin typeface="HG創英角ｺﾞｼｯｸUB" panose="020B0909000000000000" pitchFamily="49" charset="-128"/>
                <a:ea typeface="HG創英角ｺﾞｼｯｸUB" panose="020B0909000000000000" pitchFamily="49" charset="-128"/>
              </a:endParaRPr>
            </a:p>
          </p:txBody>
        </p:sp>
        <p:cxnSp>
          <p:nvCxnSpPr>
            <p:cNvPr id="86" name="直線矢印コネクタ 85">
              <a:extLst>
                <a:ext uri="{FF2B5EF4-FFF2-40B4-BE49-F238E27FC236}">
                  <a16:creationId xmlns:a16="http://schemas.microsoft.com/office/drawing/2014/main" id="{DA923299-1FB6-49D3-9DD5-68CBF2FA2608}"/>
                </a:ext>
              </a:extLst>
            </p:cNvPr>
            <p:cNvCxnSpPr>
              <a:cxnSpLocks/>
              <a:stCxn id="85" idx="1"/>
            </p:cNvCxnSpPr>
            <p:nvPr/>
          </p:nvCxnSpPr>
          <p:spPr bwMode="auto">
            <a:xfrm flipH="1" flipV="1">
              <a:off x="3526702" y="3978777"/>
              <a:ext cx="1041290" cy="654245"/>
            </a:xfrm>
            <a:prstGeom prst="straightConnector1">
              <a:avLst/>
            </a:prstGeom>
            <a:noFill/>
            <a:ln w="9525"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直線矢印コネクタ 86">
              <a:extLst>
                <a:ext uri="{FF2B5EF4-FFF2-40B4-BE49-F238E27FC236}">
                  <a16:creationId xmlns:a16="http://schemas.microsoft.com/office/drawing/2014/main" id="{9296EA76-5904-44B9-9ABE-4B146F5AB08A}"/>
                </a:ext>
              </a:extLst>
            </p:cNvPr>
            <p:cNvCxnSpPr>
              <a:cxnSpLocks/>
              <a:stCxn id="62" idx="1"/>
              <a:endCxn id="58" idx="5"/>
            </p:cNvCxnSpPr>
            <p:nvPr/>
          </p:nvCxnSpPr>
          <p:spPr bwMode="auto">
            <a:xfrm flipH="1" flipV="1">
              <a:off x="2524140" y="3541380"/>
              <a:ext cx="874982" cy="220704"/>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線矢印コネクタ 87">
              <a:extLst>
                <a:ext uri="{FF2B5EF4-FFF2-40B4-BE49-F238E27FC236}">
                  <a16:creationId xmlns:a16="http://schemas.microsoft.com/office/drawing/2014/main" id="{C77D120C-11A9-4BE7-B0F6-406342CC4C64}"/>
                </a:ext>
              </a:extLst>
            </p:cNvPr>
            <p:cNvCxnSpPr>
              <a:cxnSpLocks/>
              <a:stCxn id="62" idx="1"/>
            </p:cNvCxnSpPr>
            <p:nvPr/>
          </p:nvCxnSpPr>
          <p:spPr bwMode="auto">
            <a:xfrm flipH="1" flipV="1">
              <a:off x="3131840" y="3232694"/>
              <a:ext cx="267282" cy="529390"/>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線矢印コネクタ 88">
              <a:extLst>
                <a:ext uri="{FF2B5EF4-FFF2-40B4-BE49-F238E27FC236}">
                  <a16:creationId xmlns:a16="http://schemas.microsoft.com/office/drawing/2014/main" id="{0DFAE760-81AA-4930-A16F-50F89F2C8744}"/>
                </a:ext>
              </a:extLst>
            </p:cNvPr>
            <p:cNvCxnSpPr>
              <a:cxnSpLocks/>
              <a:stCxn id="84" idx="5"/>
              <a:endCxn id="85" idx="6"/>
            </p:cNvCxnSpPr>
            <p:nvPr/>
          </p:nvCxnSpPr>
          <p:spPr bwMode="auto">
            <a:xfrm>
              <a:off x="4547531" y="3321426"/>
              <a:ext cx="836487" cy="1483367"/>
            </a:xfrm>
            <a:prstGeom prst="straightConnector1">
              <a:avLst/>
            </a:prstGeom>
            <a:noFill/>
            <a:ln w="9525"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楕円 89">
              <a:extLst>
                <a:ext uri="{FF2B5EF4-FFF2-40B4-BE49-F238E27FC236}">
                  <a16:creationId xmlns:a16="http://schemas.microsoft.com/office/drawing/2014/main" id="{4327844E-B67A-4110-AC03-F00A229C8B95}"/>
                </a:ext>
              </a:extLst>
            </p:cNvPr>
            <p:cNvSpPr/>
            <p:nvPr/>
          </p:nvSpPr>
          <p:spPr bwMode="auto">
            <a:xfrm>
              <a:off x="6272316" y="2864569"/>
              <a:ext cx="1224136" cy="509171"/>
            </a:xfrm>
            <a:prstGeom prst="ellipse">
              <a:avLst/>
            </a:prstGeom>
            <a:solidFill>
              <a:schemeClr val="bg1"/>
            </a:solidFill>
            <a:ln>
              <a:solidFill>
                <a:srgbClr val="0099FF"/>
              </a:solidFill>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HG創英角ｺﾞｼｯｸUB" panose="020B0909000000000000" pitchFamily="49" charset="-128"/>
                  <a:ea typeface="HG創英角ｺﾞｼｯｸUB" panose="020B0909000000000000" pitchFamily="49" charset="-128"/>
                </a:rPr>
                <a:t>アメリカ</a:t>
              </a:r>
              <a:endParaRPr kumimoji="1" lang="ja-JP" altLang="en-US" sz="1800" b="1" i="0" u="none" strike="noStrike" cap="none" normalizeH="0" baseline="-25000" dirty="0">
                <a:ln>
                  <a:noFill/>
                </a:ln>
                <a:solidFill>
                  <a:schemeClr val="tx1"/>
                </a:solidFill>
                <a:effectLst/>
                <a:latin typeface="HG創英角ｺﾞｼｯｸUB" panose="020B0909000000000000" pitchFamily="49" charset="-128"/>
                <a:ea typeface="HG創英角ｺﾞｼｯｸUB" panose="020B0909000000000000" pitchFamily="49" charset="-128"/>
              </a:endParaRPr>
            </a:p>
          </p:txBody>
        </p:sp>
        <p:cxnSp>
          <p:nvCxnSpPr>
            <p:cNvPr id="91" name="直線矢印コネクタ 90">
              <a:extLst>
                <a:ext uri="{FF2B5EF4-FFF2-40B4-BE49-F238E27FC236}">
                  <a16:creationId xmlns:a16="http://schemas.microsoft.com/office/drawing/2014/main" id="{332DA869-EBA2-4E87-9E9C-0DEA5B45B25A}"/>
                </a:ext>
              </a:extLst>
            </p:cNvPr>
            <p:cNvCxnSpPr>
              <a:cxnSpLocks/>
              <a:stCxn id="84" idx="6"/>
              <a:endCxn id="90" idx="2"/>
            </p:cNvCxnSpPr>
            <p:nvPr/>
          </p:nvCxnSpPr>
          <p:spPr bwMode="auto">
            <a:xfrm flipV="1">
              <a:off x="4618680" y="3119155"/>
              <a:ext cx="1653636" cy="30501"/>
            </a:xfrm>
            <a:prstGeom prst="straightConnector1">
              <a:avLst/>
            </a:prstGeom>
            <a:noFill/>
            <a:ln w="9525" cap="flat" cmpd="sng" algn="ctr">
              <a:solidFill>
                <a:srgbClr val="0099FF"/>
              </a:solidFill>
              <a:prstDash val="solid"/>
              <a:round/>
              <a:headEnd type="none" w="med" len="med"/>
              <a:tailEnd type="triangle" w="lg" len="lg"/>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793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30CF0D1-84DF-4E07-B4D4-4BC2FC3E93A9}"/>
              </a:ext>
            </a:extLst>
          </p:cNvPr>
          <p:cNvSpPr>
            <a:spLocks noGrp="1"/>
          </p:cNvSpPr>
          <p:nvPr>
            <p:ph type="sldNum" sz="quarter" idx="10"/>
          </p:nvPr>
        </p:nvSpPr>
        <p:spPr/>
        <p:txBody>
          <a:bodyPr/>
          <a:lstStyle/>
          <a:p>
            <a:pPr>
              <a:defRPr/>
            </a:pPr>
            <a:fld id="{5009D8D1-61E0-4B40-A2B4-C5793746DD2B}" type="slidenum">
              <a:rPr lang="ja-JP" altLang="en-US" smtClean="0"/>
              <a:pPr>
                <a:defRPr/>
              </a:pPr>
              <a:t>4</a:t>
            </a:fld>
            <a:endParaRPr lang="en-US" altLang="ja-JP" dirty="0"/>
          </a:p>
        </p:txBody>
      </p:sp>
      <p:sp>
        <p:nvSpPr>
          <p:cNvPr id="5" name="タイトル 1">
            <a:extLst>
              <a:ext uri="{FF2B5EF4-FFF2-40B4-BE49-F238E27FC236}">
                <a16:creationId xmlns:a16="http://schemas.microsoft.com/office/drawing/2014/main" id="{BC64AB6E-FFB9-4B9F-BF78-472B4E7E63B2}"/>
              </a:ext>
            </a:extLst>
          </p:cNvPr>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タンザニアの部品街</a:t>
            </a:r>
          </a:p>
        </p:txBody>
      </p:sp>
      <p:pic>
        <p:nvPicPr>
          <p:cNvPr id="14" name="図 13">
            <a:extLst>
              <a:ext uri="{FF2B5EF4-FFF2-40B4-BE49-F238E27FC236}">
                <a16:creationId xmlns:a16="http://schemas.microsoft.com/office/drawing/2014/main" id="{2A88DAB0-9AD6-49E3-8A9B-3EA94AA4CB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800"/>
          <a:stretch/>
        </p:blipFill>
        <p:spPr>
          <a:xfrm>
            <a:off x="615181" y="1143186"/>
            <a:ext cx="4572000" cy="2852936"/>
          </a:xfrm>
          <a:prstGeom prst="rect">
            <a:avLst/>
          </a:prstGeom>
        </p:spPr>
      </p:pic>
      <p:pic>
        <p:nvPicPr>
          <p:cNvPr id="16" name="図 15">
            <a:extLst>
              <a:ext uri="{FF2B5EF4-FFF2-40B4-BE49-F238E27FC236}">
                <a16:creationId xmlns:a16="http://schemas.microsoft.com/office/drawing/2014/main" id="{D81C04AB-C096-4666-ABB2-88B5B2508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483" y="1124744"/>
            <a:ext cx="3851920" cy="2888940"/>
          </a:xfrm>
          <a:prstGeom prst="rect">
            <a:avLst/>
          </a:prstGeom>
        </p:spPr>
      </p:pic>
      <p:pic>
        <p:nvPicPr>
          <p:cNvPr id="18" name="図 17">
            <a:extLst>
              <a:ext uri="{FF2B5EF4-FFF2-40B4-BE49-F238E27FC236}">
                <a16:creationId xmlns:a16="http://schemas.microsoft.com/office/drawing/2014/main" id="{D91F877C-120B-4BC4-A896-3160D528B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71"/>
          <a:stretch/>
        </p:blipFill>
        <p:spPr>
          <a:xfrm>
            <a:off x="4688483" y="3645024"/>
            <a:ext cx="3878064" cy="2699978"/>
          </a:xfrm>
          <a:prstGeom prst="rect">
            <a:avLst/>
          </a:prstGeom>
        </p:spPr>
      </p:pic>
      <p:pic>
        <p:nvPicPr>
          <p:cNvPr id="20" name="図 19">
            <a:extLst>
              <a:ext uri="{FF2B5EF4-FFF2-40B4-BE49-F238E27FC236}">
                <a16:creationId xmlns:a16="http://schemas.microsoft.com/office/drawing/2014/main" id="{3B5BF7FF-7E2B-46D3-9917-95FE73868C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81" y="3292424"/>
            <a:ext cx="4070102" cy="3052577"/>
          </a:xfrm>
          <a:prstGeom prst="rect">
            <a:avLst/>
          </a:prstGeom>
        </p:spPr>
      </p:pic>
    </p:spTree>
    <p:extLst>
      <p:ext uri="{BB962C8B-B14F-4D97-AF65-F5344CB8AC3E}">
        <p14:creationId xmlns:p14="http://schemas.microsoft.com/office/powerpoint/2010/main" val="155229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DE1079-D3E3-4CC3-8501-26BDF2EE3233}"/>
              </a:ext>
            </a:extLst>
          </p:cNvPr>
          <p:cNvSpPr>
            <a:spLocks noGrp="1"/>
          </p:cNvSpPr>
          <p:nvPr>
            <p:ph type="sldNum" sz="quarter" idx="10"/>
          </p:nvPr>
        </p:nvSpPr>
        <p:spPr/>
        <p:txBody>
          <a:bodyPr/>
          <a:lstStyle/>
          <a:p>
            <a:pPr>
              <a:defRPr/>
            </a:pPr>
            <a:fld id="{F91AE25E-0912-45B0-99F5-05B4DB428A7F}" type="slidenum">
              <a:rPr lang="ja-JP" altLang="en-US" smtClean="0"/>
              <a:pPr>
                <a:defRPr/>
              </a:pPr>
              <a:t>5</a:t>
            </a:fld>
            <a:endParaRPr lang="en-US" altLang="ja-JP" dirty="0"/>
          </a:p>
        </p:txBody>
      </p:sp>
      <p:sp>
        <p:nvSpPr>
          <p:cNvPr id="3" name="タイトル 1">
            <a:extLst>
              <a:ext uri="{FF2B5EF4-FFF2-40B4-BE49-F238E27FC236}">
                <a16:creationId xmlns:a16="http://schemas.microsoft.com/office/drawing/2014/main" id="{46C3F3E4-D856-480C-85F8-3DC7778655B9}"/>
              </a:ext>
            </a:extLst>
          </p:cNvPr>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タンザニアの整備市場と問題点①</a:t>
            </a:r>
          </a:p>
        </p:txBody>
      </p:sp>
      <p:pic>
        <p:nvPicPr>
          <p:cNvPr id="11" name="図 10">
            <a:extLst>
              <a:ext uri="{FF2B5EF4-FFF2-40B4-BE49-F238E27FC236}">
                <a16:creationId xmlns:a16="http://schemas.microsoft.com/office/drawing/2014/main" id="{EF47E49E-3EF0-434F-9C0E-69857AA660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6725"/>
          <a:stretch/>
        </p:blipFill>
        <p:spPr>
          <a:xfrm>
            <a:off x="574675" y="1082671"/>
            <a:ext cx="4475989" cy="2459853"/>
          </a:xfrm>
          <a:prstGeom prst="rect">
            <a:avLst/>
          </a:prstGeom>
        </p:spPr>
      </p:pic>
      <p:pic>
        <p:nvPicPr>
          <p:cNvPr id="13" name="図 12">
            <a:extLst>
              <a:ext uri="{FF2B5EF4-FFF2-40B4-BE49-F238E27FC236}">
                <a16:creationId xmlns:a16="http://schemas.microsoft.com/office/drawing/2014/main" id="{D37A3E24-F66F-453F-ABA7-2839ED5191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64"/>
          <a:stretch/>
        </p:blipFill>
        <p:spPr>
          <a:xfrm>
            <a:off x="4315205" y="2906430"/>
            <a:ext cx="4475989" cy="2955339"/>
          </a:xfrm>
          <a:prstGeom prst="rect">
            <a:avLst/>
          </a:prstGeom>
        </p:spPr>
      </p:pic>
      <p:pic>
        <p:nvPicPr>
          <p:cNvPr id="7" name="図 6">
            <a:extLst>
              <a:ext uri="{FF2B5EF4-FFF2-40B4-BE49-F238E27FC236}">
                <a16:creationId xmlns:a16="http://schemas.microsoft.com/office/drawing/2014/main" id="{9606AF31-D77D-4278-8C92-56631336E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74" y="2906431"/>
            <a:ext cx="3940452" cy="2955339"/>
          </a:xfrm>
          <a:prstGeom prst="rect">
            <a:avLst/>
          </a:prstGeom>
        </p:spPr>
      </p:pic>
      <p:pic>
        <p:nvPicPr>
          <p:cNvPr id="15" name="図 14">
            <a:extLst>
              <a:ext uri="{FF2B5EF4-FFF2-40B4-BE49-F238E27FC236}">
                <a16:creationId xmlns:a16="http://schemas.microsoft.com/office/drawing/2014/main" id="{3BF210E4-2756-4DB0-8D22-DFD193FCE6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3403"/>
          <a:stretch/>
        </p:blipFill>
        <p:spPr>
          <a:xfrm>
            <a:off x="4515126" y="1086037"/>
            <a:ext cx="4276068" cy="2456487"/>
          </a:xfrm>
          <a:prstGeom prst="rect">
            <a:avLst/>
          </a:prstGeom>
        </p:spPr>
      </p:pic>
      <p:sp>
        <p:nvSpPr>
          <p:cNvPr id="16" name="Text Box 101">
            <a:extLst>
              <a:ext uri="{FF2B5EF4-FFF2-40B4-BE49-F238E27FC236}">
                <a16:creationId xmlns:a16="http://schemas.microsoft.com/office/drawing/2014/main" id="{471EC540-5206-44E2-8878-A3D445729B26}"/>
              </a:ext>
            </a:extLst>
          </p:cNvPr>
          <p:cNvSpPr txBox="1">
            <a:spLocks noChangeArrowheads="1"/>
          </p:cNvSpPr>
          <p:nvPr/>
        </p:nvSpPr>
        <p:spPr bwMode="auto">
          <a:xfrm>
            <a:off x="611188" y="5905350"/>
            <a:ext cx="7921625" cy="476250"/>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baseline="-25000">
                <a:solidFill>
                  <a:schemeClr val="tx1"/>
                </a:solidFill>
                <a:latin typeface="Verdana" pitchFamily="34" charset="0"/>
                <a:ea typeface="ＭＳ Ｐゴシック" pitchFamily="50" charset="-128"/>
              </a:defRPr>
            </a:lvl1pPr>
            <a:lvl2pPr marL="742950" indent="-285750" eaLnBrk="0" hangingPunct="0">
              <a:defRPr kumimoji="1" b="1" baseline="-25000">
                <a:solidFill>
                  <a:schemeClr val="tx1"/>
                </a:solidFill>
                <a:latin typeface="Verdana" pitchFamily="34" charset="0"/>
                <a:ea typeface="ＭＳ Ｐゴシック" pitchFamily="50" charset="-128"/>
              </a:defRPr>
            </a:lvl2pPr>
            <a:lvl3pPr marL="1143000" indent="-228600" eaLnBrk="0" hangingPunct="0">
              <a:defRPr kumimoji="1" b="1" baseline="-25000">
                <a:solidFill>
                  <a:schemeClr val="tx1"/>
                </a:solidFill>
                <a:latin typeface="Verdana" pitchFamily="34" charset="0"/>
                <a:ea typeface="ＭＳ Ｐゴシック" pitchFamily="50" charset="-128"/>
              </a:defRPr>
            </a:lvl3pPr>
            <a:lvl4pPr marL="1600200" indent="-228600" eaLnBrk="0" hangingPunct="0">
              <a:defRPr kumimoji="1" b="1" baseline="-25000">
                <a:solidFill>
                  <a:schemeClr val="tx1"/>
                </a:solidFill>
                <a:latin typeface="Verdana" pitchFamily="34" charset="0"/>
                <a:ea typeface="ＭＳ Ｐゴシック" pitchFamily="50" charset="-128"/>
              </a:defRPr>
            </a:lvl4pPr>
            <a:lvl5pPr marL="2057400" indent="-228600" eaLnBrk="0" hangingPunct="0">
              <a:defRPr kumimoji="1" b="1" baseline="-25000">
                <a:solidFill>
                  <a:schemeClr val="tx1"/>
                </a:solidFill>
                <a:latin typeface="Verdana" pitchFamily="34" charset="0"/>
                <a:ea typeface="ＭＳ Ｐゴシック" pitchFamily="50" charset="-128"/>
              </a:defRPr>
            </a:lvl5pPr>
            <a:lvl6pPr marL="25146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6pPr>
            <a:lvl7pPr marL="29718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7pPr>
            <a:lvl8pPr marL="34290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8pPr>
            <a:lvl9pPr marL="38862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9pPr>
          </a:lstStyle>
          <a:p>
            <a:pPr algn="l" eaLnBrk="1" hangingPunct="1"/>
            <a:r>
              <a:rPr lang="en-US" altLang="ja-JP" b="0" baseline="0" dirty="0">
                <a:latin typeface="ＭＳ Ｐゴシック" pitchFamily="50" charset="-128"/>
              </a:rPr>
              <a:t>■</a:t>
            </a:r>
            <a:r>
              <a:rPr lang="ja-JP" altLang="en-US" b="0" baseline="0" dirty="0">
                <a:latin typeface="ＭＳ Ｐゴシック" pitchFamily="50" charset="-128"/>
              </a:rPr>
              <a:t>青空整備が中心</a:t>
            </a:r>
            <a:endParaRPr lang="en-US" altLang="ja-JP" b="0" baseline="0" dirty="0">
              <a:latin typeface="ＭＳ Ｐゴシック" pitchFamily="50" charset="-128"/>
            </a:endParaRPr>
          </a:p>
        </p:txBody>
      </p:sp>
    </p:spTree>
    <p:extLst>
      <p:ext uri="{BB962C8B-B14F-4D97-AF65-F5344CB8AC3E}">
        <p14:creationId xmlns:p14="http://schemas.microsoft.com/office/powerpoint/2010/main" val="413629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E4D7DC-037E-4FFD-B069-507191E125E9}"/>
              </a:ext>
            </a:extLst>
          </p:cNvPr>
          <p:cNvSpPr>
            <a:spLocks noGrp="1"/>
          </p:cNvSpPr>
          <p:nvPr>
            <p:ph type="sldNum" sz="quarter" idx="10"/>
          </p:nvPr>
        </p:nvSpPr>
        <p:spPr/>
        <p:txBody>
          <a:bodyPr/>
          <a:lstStyle/>
          <a:p>
            <a:pPr>
              <a:defRPr/>
            </a:pPr>
            <a:fld id="{F91AE25E-0912-45B0-99F5-05B4DB428A7F}" type="slidenum">
              <a:rPr lang="ja-JP" altLang="en-US" smtClean="0"/>
              <a:pPr>
                <a:defRPr/>
              </a:pPr>
              <a:t>6</a:t>
            </a:fld>
            <a:endParaRPr lang="en-US" altLang="ja-JP" dirty="0"/>
          </a:p>
        </p:txBody>
      </p:sp>
      <p:pic>
        <p:nvPicPr>
          <p:cNvPr id="3" name="図 2">
            <a:extLst>
              <a:ext uri="{FF2B5EF4-FFF2-40B4-BE49-F238E27FC236}">
                <a16:creationId xmlns:a16="http://schemas.microsoft.com/office/drawing/2014/main" id="{A96341B6-6534-4AE9-8A82-BB8793D34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675" y="1058601"/>
            <a:ext cx="4242122" cy="2386195"/>
          </a:xfrm>
          <a:prstGeom prst="rect">
            <a:avLst/>
          </a:prstGeom>
        </p:spPr>
      </p:pic>
      <p:pic>
        <p:nvPicPr>
          <p:cNvPr id="4" name="図 3">
            <a:extLst>
              <a:ext uri="{FF2B5EF4-FFF2-40B4-BE49-F238E27FC236}">
                <a16:creationId xmlns:a16="http://schemas.microsoft.com/office/drawing/2014/main" id="{03914DF8-F554-4A1C-91D2-358CB4AAC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629" y="1058601"/>
            <a:ext cx="4242122" cy="2386195"/>
          </a:xfrm>
          <a:prstGeom prst="rect">
            <a:avLst/>
          </a:prstGeom>
        </p:spPr>
      </p:pic>
      <p:pic>
        <p:nvPicPr>
          <p:cNvPr id="5" name="図 4">
            <a:extLst>
              <a:ext uri="{FF2B5EF4-FFF2-40B4-BE49-F238E27FC236}">
                <a16:creationId xmlns:a16="http://schemas.microsoft.com/office/drawing/2014/main" id="{388E38F9-0BD4-41F2-B13C-AAACF2002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628" y="3434866"/>
            <a:ext cx="4242122" cy="2386194"/>
          </a:xfrm>
          <a:prstGeom prst="rect">
            <a:avLst/>
          </a:prstGeom>
        </p:spPr>
      </p:pic>
      <p:pic>
        <p:nvPicPr>
          <p:cNvPr id="6" name="図 5">
            <a:extLst>
              <a:ext uri="{FF2B5EF4-FFF2-40B4-BE49-F238E27FC236}">
                <a16:creationId xmlns:a16="http://schemas.microsoft.com/office/drawing/2014/main" id="{82F9CC13-3CB5-4373-A92D-B2ED28E01D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75" y="3434866"/>
            <a:ext cx="4242122" cy="2386195"/>
          </a:xfrm>
          <a:prstGeom prst="rect">
            <a:avLst/>
          </a:prstGeom>
        </p:spPr>
      </p:pic>
      <p:sp>
        <p:nvSpPr>
          <p:cNvPr id="7" name="Text Box 101">
            <a:extLst>
              <a:ext uri="{FF2B5EF4-FFF2-40B4-BE49-F238E27FC236}">
                <a16:creationId xmlns:a16="http://schemas.microsoft.com/office/drawing/2014/main" id="{9EFA6EAF-BD46-46B5-B70D-1ED6209368EF}"/>
              </a:ext>
            </a:extLst>
          </p:cNvPr>
          <p:cNvSpPr txBox="1">
            <a:spLocks noChangeArrowheads="1"/>
          </p:cNvSpPr>
          <p:nvPr/>
        </p:nvSpPr>
        <p:spPr bwMode="auto">
          <a:xfrm>
            <a:off x="611188" y="5905350"/>
            <a:ext cx="7921625" cy="476250"/>
          </a:xfrm>
          <a:prstGeom prst="rect">
            <a:avLst/>
          </a:prstGeom>
          <a:solidFill>
            <a:schemeClr val="bg1"/>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baseline="-25000">
                <a:solidFill>
                  <a:schemeClr val="tx1"/>
                </a:solidFill>
                <a:latin typeface="Verdana" pitchFamily="34" charset="0"/>
                <a:ea typeface="ＭＳ Ｐゴシック" pitchFamily="50" charset="-128"/>
              </a:defRPr>
            </a:lvl1pPr>
            <a:lvl2pPr marL="742950" indent="-285750" eaLnBrk="0" hangingPunct="0">
              <a:defRPr kumimoji="1" b="1" baseline="-25000">
                <a:solidFill>
                  <a:schemeClr val="tx1"/>
                </a:solidFill>
                <a:latin typeface="Verdana" pitchFamily="34" charset="0"/>
                <a:ea typeface="ＭＳ Ｐゴシック" pitchFamily="50" charset="-128"/>
              </a:defRPr>
            </a:lvl2pPr>
            <a:lvl3pPr marL="1143000" indent="-228600" eaLnBrk="0" hangingPunct="0">
              <a:defRPr kumimoji="1" b="1" baseline="-25000">
                <a:solidFill>
                  <a:schemeClr val="tx1"/>
                </a:solidFill>
                <a:latin typeface="Verdana" pitchFamily="34" charset="0"/>
                <a:ea typeface="ＭＳ Ｐゴシック" pitchFamily="50" charset="-128"/>
              </a:defRPr>
            </a:lvl3pPr>
            <a:lvl4pPr marL="1600200" indent="-228600" eaLnBrk="0" hangingPunct="0">
              <a:defRPr kumimoji="1" b="1" baseline="-25000">
                <a:solidFill>
                  <a:schemeClr val="tx1"/>
                </a:solidFill>
                <a:latin typeface="Verdana" pitchFamily="34" charset="0"/>
                <a:ea typeface="ＭＳ Ｐゴシック" pitchFamily="50" charset="-128"/>
              </a:defRPr>
            </a:lvl4pPr>
            <a:lvl5pPr marL="2057400" indent="-228600" eaLnBrk="0" hangingPunct="0">
              <a:defRPr kumimoji="1" b="1" baseline="-25000">
                <a:solidFill>
                  <a:schemeClr val="tx1"/>
                </a:solidFill>
                <a:latin typeface="Verdana" pitchFamily="34" charset="0"/>
                <a:ea typeface="ＭＳ Ｐゴシック" pitchFamily="50" charset="-128"/>
              </a:defRPr>
            </a:lvl5pPr>
            <a:lvl6pPr marL="25146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6pPr>
            <a:lvl7pPr marL="29718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7pPr>
            <a:lvl8pPr marL="34290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8pPr>
            <a:lvl9pPr marL="3886200" indent="-228600" algn="ctr" eaLnBrk="0" fontAlgn="base" hangingPunct="0">
              <a:spcBef>
                <a:spcPct val="0"/>
              </a:spcBef>
              <a:spcAft>
                <a:spcPct val="0"/>
              </a:spcAft>
              <a:defRPr kumimoji="1" b="1" baseline="-25000">
                <a:solidFill>
                  <a:schemeClr val="tx1"/>
                </a:solidFill>
                <a:latin typeface="Verdana" pitchFamily="34" charset="0"/>
                <a:ea typeface="ＭＳ Ｐゴシック" pitchFamily="50" charset="-128"/>
              </a:defRPr>
            </a:lvl9pPr>
          </a:lstStyle>
          <a:p>
            <a:pPr algn="l" eaLnBrk="1" hangingPunct="1"/>
            <a:r>
              <a:rPr lang="en-US" altLang="ja-JP" b="0" baseline="0" dirty="0">
                <a:latin typeface="ＭＳ Ｐゴシック" pitchFamily="50" charset="-128"/>
              </a:rPr>
              <a:t>■</a:t>
            </a:r>
            <a:r>
              <a:rPr lang="ja-JP" altLang="en-US" b="0" baseline="0" dirty="0">
                <a:latin typeface="ＭＳ Ｐゴシック" pitchFamily="50" charset="-128"/>
              </a:rPr>
              <a:t>比較的設備が整った中国系の整備工場もあるが・・</a:t>
            </a:r>
            <a:endParaRPr lang="en-US" altLang="ja-JP" b="0" baseline="0" dirty="0">
              <a:latin typeface="ＭＳ Ｐゴシック" pitchFamily="50" charset="-128"/>
            </a:endParaRPr>
          </a:p>
        </p:txBody>
      </p:sp>
      <p:sp>
        <p:nvSpPr>
          <p:cNvPr id="8" name="タイトル 1">
            <a:extLst>
              <a:ext uri="{FF2B5EF4-FFF2-40B4-BE49-F238E27FC236}">
                <a16:creationId xmlns:a16="http://schemas.microsoft.com/office/drawing/2014/main" id="{3E04FB78-808C-4BDC-95F1-AFB7E82831D6}"/>
              </a:ext>
            </a:extLst>
          </p:cNvPr>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タンザニアの整備市場と問題点②</a:t>
            </a:r>
          </a:p>
        </p:txBody>
      </p:sp>
    </p:spTree>
    <p:extLst>
      <p:ext uri="{BB962C8B-B14F-4D97-AF65-F5344CB8AC3E}">
        <p14:creationId xmlns:p14="http://schemas.microsoft.com/office/powerpoint/2010/main" val="120286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009D8D1-61E0-4B40-A2B4-C5793746DD2B}" type="slidenum">
              <a:rPr lang="ja-JP" altLang="en-US" smtClean="0"/>
              <a:pPr>
                <a:defRPr/>
              </a:pPr>
              <a:t>7</a:t>
            </a:fld>
            <a:endParaRPr lang="en-US" altLang="ja-JP" dirty="0"/>
          </a:p>
        </p:txBody>
      </p:sp>
      <p:sp>
        <p:nvSpPr>
          <p:cNvPr id="5" name="タイトル 1"/>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タンザニアの自社拠点①</a:t>
            </a:r>
          </a:p>
        </p:txBody>
      </p:sp>
      <p:pic>
        <p:nvPicPr>
          <p:cNvPr id="3" name="図 2">
            <a:extLst>
              <a:ext uri="{FF2B5EF4-FFF2-40B4-BE49-F238E27FC236}">
                <a16:creationId xmlns:a16="http://schemas.microsoft.com/office/drawing/2014/main" id="{7B734D2C-CE79-473A-B9B2-0E11D944B2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27" b="8768"/>
          <a:stretch/>
        </p:blipFill>
        <p:spPr>
          <a:xfrm>
            <a:off x="413791" y="1052736"/>
            <a:ext cx="4379979" cy="2664296"/>
          </a:xfrm>
          <a:prstGeom prst="rect">
            <a:avLst/>
          </a:prstGeom>
        </p:spPr>
      </p:pic>
      <p:pic>
        <p:nvPicPr>
          <p:cNvPr id="10" name="図 9">
            <a:extLst>
              <a:ext uri="{FF2B5EF4-FFF2-40B4-BE49-F238E27FC236}">
                <a16:creationId xmlns:a16="http://schemas.microsoft.com/office/drawing/2014/main" id="{EEB99848-F901-4C44-AB5C-23E01019B9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223" y="1051909"/>
            <a:ext cx="3870477" cy="2902858"/>
          </a:xfrm>
          <a:prstGeom prst="rect">
            <a:avLst/>
          </a:prstGeom>
        </p:spPr>
      </p:pic>
      <p:pic>
        <p:nvPicPr>
          <p:cNvPr id="13" name="図 12">
            <a:extLst>
              <a:ext uri="{FF2B5EF4-FFF2-40B4-BE49-F238E27FC236}">
                <a16:creationId xmlns:a16="http://schemas.microsoft.com/office/drawing/2014/main" id="{790F6623-11FD-45A3-93AB-792FD9F57D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766"/>
          <a:stretch/>
        </p:blipFill>
        <p:spPr>
          <a:xfrm>
            <a:off x="413791" y="3484405"/>
            <a:ext cx="4512501" cy="2952328"/>
          </a:xfrm>
          <a:prstGeom prst="rect">
            <a:avLst/>
          </a:prstGeom>
        </p:spPr>
      </p:pic>
      <p:pic>
        <p:nvPicPr>
          <p:cNvPr id="15" name="図 14">
            <a:extLst>
              <a:ext uri="{FF2B5EF4-FFF2-40B4-BE49-F238E27FC236}">
                <a16:creationId xmlns:a16="http://schemas.microsoft.com/office/drawing/2014/main" id="{978F8E20-47DD-4971-982F-5750083D5B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941" b="9804"/>
          <a:stretch/>
        </p:blipFill>
        <p:spPr>
          <a:xfrm>
            <a:off x="4926292" y="3656773"/>
            <a:ext cx="3672408" cy="2763688"/>
          </a:xfrm>
          <a:prstGeom prst="rect">
            <a:avLst/>
          </a:prstGeom>
        </p:spPr>
      </p:pic>
    </p:spTree>
    <p:extLst>
      <p:ext uri="{BB962C8B-B14F-4D97-AF65-F5344CB8AC3E}">
        <p14:creationId xmlns:p14="http://schemas.microsoft.com/office/powerpoint/2010/main" val="303129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009D8D1-61E0-4B40-A2B4-C5793746DD2B}" type="slidenum">
              <a:rPr lang="ja-JP" altLang="en-US" smtClean="0"/>
              <a:pPr>
                <a:defRPr/>
              </a:pPr>
              <a:t>8</a:t>
            </a:fld>
            <a:endParaRPr lang="en-US" altLang="ja-JP" dirty="0"/>
          </a:p>
        </p:txBody>
      </p:sp>
      <p:sp>
        <p:nvSpPr>
          <p:cNvPr id="11" name="タイトル 1">
            <a:extLst>
              <a:ext uri="{FF2B5EF4-FFF2-40B4-BE49-F238E27FC236}">
                <a16:creationId xmlns:a16="http://schemas.microsoft.com/office/drawing/2014/main" id="{40F293FD-ACCA-41FA-BEF6-6192F2F46275}"/>
              </a:ext>
            </a:extLst>
          </p:cNvPr>
          <p:cNvSpPr txBox="1">
            <a:spLocks/>
          </p:cNvSpPr>
          <p:nvPr/>
        </p:nvSpPr>
        <p:spPr>
          <a:xfrm>
            <a:off x="574675" y="304800"/>
            <a:ext cx="8001000" cy="603250"/>
          </a:xfrm>
          <a:prstGeom prst="rect">
            <a:avLst/>
          </a:prstGeom>
        </p:spPr>
        <p:txBody>
          <a:bodyPr/>
          <a:lst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a:lstStyle>
          <a:p>
            <a:r>
              <a:rPr lang="ja-JP" altLang="en-US" sz="3200" b="0" kern="0" baseline="0" dirty="0"/>
              <a:t>タンザニアの自社拠点②</a:t>
            </a:r>
          </a:p>
        </p:txBody>
      </p:sp>
      <p:pic>
        <p:nvPicPr>
          <p:cNvPr id="3" name="図 2">
            <a:extLst>
              <a:ext uri="{FF2B5EF4-FFF2-40B4-BE49-F238E27FC236}">
                <a16:creationId xmlns:a16="http://schemas.microsoft.com/office/drawing/2014/main" id="{B13C124C-4CF2-4EED-863D-7A4EF5978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02" y="1052736"/>
            <a:ext cx="4136273" cy="3102204"/>
          </a:xfrm>
          <a:prstGeom prst="rect">
            <a:avLst/>
          </a:prstGeom>
        </p:spPr>
      </p:pic>
      <p:pic>
        <p:nvPicPr>
          <p:cNvPr id="13" name="図 12">
            <a:extLst>
              <a:ext uri="{FF2B5EF4-FFF2-40B4-BE49-F238E27FC236}">
                <a16:creationId xmlns:a16="http://schemas.microsoft.com/office/drawing/2014/main" id="{7E0AF6BD-4E29-4750-ACAB-50AD1F6D36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85"/>
          <a:stretch/>
        </p:blipFill>
        <p:spPr>
          <a:xfrm>
            <a:off x="4634475" y="1052075"/>
            <a:ext cx="3899925" cy="2597779"/>
          </a:xfrm>
          <a:prstGeom prst="rect">
            <a:avLst/>
          </a:prstGeom>
        </p:spPr>
      </p:pic>
      <p:pic>
        <p:nvPicPr>
          <p:cNvPr id="15" name="図 14">
            <a:extLst>
              <a:ext uri="{FF2B5EF4-FFF2-40B4-BE49-F238E27FC236}">
                <a16:creationId xmlns:a16="http://schemas.microsoft.com/office/drawing/2014/main" id="{A732AA9C-19F5-4F6C-BCDC-3BD91D47CE34}"/>
              </a:ext>
            </a:extLst>
          </p:cNvPr>
          <p:cNvPicPr>
            <a:picLocks noChangeAspect="1"/>
          </p:cNvPicPr>
          <p:nvPr/>
        </p:nvPicPr>
        <p:blipFill rotWithShape="1">
          <a:blip r:embed="rId5">
            <a:extLst>
              <a:ext uri="{28A0092B-C50C-407E-A947-70E740481C1C}">
                <a14:useLocalDpi xmlns:a14="http://schemas.microsoft.com/office/drawing/2010/main" val="0"/>
              </a:ext>
            </a:extLst>
          </a:blip>
          <a:srcRect t="9604"/>
          <a:stretch/>
        </p:blipFill>
        <p:spPr>
          <a:xfrm>
            <a:off x="511936" y="3391333"/>
            <a:ext cx="4475659" cy="3034370"/>
          </a:xfrm>
          <a:prstGeom prst="rect">
            <a:avLst/>
          </a:prstGeom>
        </p:spPr>
      </p:pic>
      <p:pic>
        <p:nvPicPr>
          <p:cNvPr id="21" name="図 20">
            <a:extLst>
              <a:ext uri="{FF2B5EF4-FFF2-40B4-BE49-F238E27FC236}">
                <a16:creationId xmlns:a16="http://schemas.microsoft.com/office/drawing/2014/main" id="{2CBED7B8-9F16-4195-9FBA-01A148694D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8573" y="3391334"/>
            <a:ext cx="4045827" cy="3034370"/>
          </a:xfrm>
          <a:prstGeom prst="rect">
            <a:avLst/>
          </a:prstGeom>
        </p:spPr>
      </p:pic>
    </p:spTree>
    <p:extLst>
      <p:ext uri="{BB962C8B-B14F-4D97-AF65-F5344CB8AC3E}">
        <p14:creationId xmlns:p14="http://schemas.microsoft.com/office/powerpoint/2010/main" val="2083309103"/>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1" i="0" u="none" strike="noStrike" cap="none" normalizeH="0" baseline="-25000" smtClean="0">
            <a:ln>
              <a:noFill/>
            </a:ln>
            <a:solidFill>
              <a:schemeClr val="tx1"/>
            </a:solidFill>
            <a:effectLst/>
            <a:latin typeface="Verdana" pitchFamily="34" charset="0"/>
            <a:ea typeface="ＭＳ Ｐゴシック" pitchFamily="50" charset="-128"/>
          </a:defRPr>
        </a:defPPr>
      </a:lstStyle>
    </a:spDef>
    <a:lnDef>
      <a:spPr bwMode="auto">
        <a:noFill/>
        <a:ln w="127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654</Words>
  <Application>Microsoft Office PowerPoint</Application>
  <PresentationFormat>画面に合わせる (4:3)</PresentationFormat>
  <Paragraphs>127</Paragraphs>
  <Slides>10</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HGP創英角ｺﾞｼｯｸUB</vt:lpstr>
      <vt:lpstr>HGS創英角ｺﾞｼｯｸUB</vt:lpstr>
      <vt:lpstr>HG丸ｺﾞｼｯｸM-PRO</vt:lpstr>
      <vt:lpstr>HG創英角ｺﾞｼｯｸUB</vt:lpstr>
      <vt:lpstr>HG創英角ﾎﾟｯﾌﾟ体</vt:lpstr>
      <vt:lpstr>ＭＳ Ｐゴシック</vt:lpstr>
      <vt:lpstr>Times New Roman</vt:lpstr>
      <vt:lpstr>Verdana</vt:lpstr>
      <vt:lpstr>Wingdings</vt:lpstr>
      <vt:lpstr>Profile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taneya</dc:creator>
  <cp:lastModifiedBy>fmvuser</cp:lastModifiedBy>
  <cp:revision>632</cp:revision>
  <cp:lastPrinted>2016-02-25T10:33:26Z</cp:lastPrinted>
  <dcterms:created xsi:type="dcterms:W3CDTF">1601-01-01T00:00:00Z</dcterms:created>
  <dcterms:modified xsi:type="dcterms:W3CDTF">2019-06-30T07:46:04Z</dcterms:modified>
</cp:coreProperties>
</file>