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5"/>
  </p:notesMasterIdLst>
  <p:sldIdLst>
    <p:sldId id="256" r:id="rId2"/>
    <p:sldId id="257" r:id="rId3"/>
    <p:sldId id="258" r:id="rId4"/>
    <p:sldId id="285" r:id="rId5"/>
    <p:sldId id="286" r:id="rId6"/>
    <p:sldId id="259" r:id="rId7"/>
    <p:sldId id="263" r:id="rId8"/>
    <p:sldId id="273" r:id="rId9"/>
    <p:sldId id="284" r:id="rId10"/>
    <p:sldId id="264" r:id="rId11"/>
    <p:sldId id="274" r:id="rId12"/>
    <p:sldId id="283" r:id="rId13"/>
    <p:sldId id="265" r:id="rId14"/>
    <p:sldId id="275" r:id="rId15"/>
    <p:sldId id="282" r:id="rId16"/>
    <p:sldId id="266" r:id="rId17"/>
    <p:sldId id="277" r:id="rId18"/>
    <p:sldId id="281" r:id="rId19"/>
    <p:sldId id="287" r:id="rId20"/>
    <p:sldId id="288" r:id="rId21"/>
    <p:sldId id="267" r:id="rId22"/>
    <p:sldId id="280" r:id="rId23"/>
    <p:sldId id="276" r:id="rId24"/>
    <p:sldId id="289" r:id="rId25"/>
    <p:sldId id="291" r:id="rId26"/>
    <p:sldId id="290" r:id="rId27"/>
    <p:sldId id="260" r:id="rId28"/>
    <p:sldId id="269" r:id="rId29"/>
    <p:sldId id="270" r:id="rId30"/>
    <p:sldId id="268" r:id="rId31"/>
    <p:sldId id="271" r:id="rId32"/>
    <p:sldId id="278" r:id="rId33"/>
    <p:sldId id="292" r:id="rId3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24"/>
    <p:restoredTop sz="94674"/>
  </p:normalViewPr>
  <p:slideViewPr>
    <p:cSldViewPr snapToGrid="0" snapToObjects="1">
      <p:cViewPr varScale="1">
        <p:scale>
          <a:sx n="124" d="100"/>
          <a:sy n="124" d="100"/>
        </p:scale>
        <p:origin x="888"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7DA6A-37E4-1240-B66C-AFDFC59504AC}" type="datetimeFigureOut">
              <a:rPr kumimoji="1" lang="ja-JP" altLang="en-US" smtClean="0"/>
              <a:t>2021/3/1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40CA5-CA1D-E648-BABB-1C9E32BE3574}" type="slidenum">
              <a:rPr kumimoji="1" lang="ja-JP" altLang="en-US" smtClean="0"/>
              <a:t>‹#›</a:t>
            </a:fld>
            <a:endParaRPr kumimoji="1" lang="ja-JP" altLang="en-US"/>
          </a:p>
        </p:txBody>
      </p:sp>
    </p:spTree>
    <p:extLst>
      <p:ext uri="{BB962C8B-B14F-4D97-AF65-F5344CB8AC3E}">
        <p14:creationId xmlns:p14="http://schemas.microsoft.com/office/powerpoint/2010/main" val="31370178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日本の再エネ比率（</a:t>
            </a:r>
            <a:r>
              <a:rPr kumimoji="1" lang="en-US" altLang="ja-JP" dirty="0"/>
              <a:t>2019</a:t>
            </a:r>
            <a:r>
              <a:rPr kumimoji="1" lang="ja-JP" altLang="en-US"/>
              <a:t>）：</a:t>
            </a:r>
            <a:r>
              <a:rPr kumimoji="1" lang="en-US" altLang="ja-JP" dirty="0"/>
              <a:t>20</a:t>
            </a:r>
            <a:r>
              <a:rPr kumimoji="1" lang="ja-JP" altLang="en-US"/>
              <a:t>％</a:t>
            </a:r>
            <a:endParaRPr kumimoji="1" lang="en-US" altLang="ja-JP" dirty="0"/>
          </a:p>
          <a:p>
            <a:r>
              <a:rPr kumimoji="1" lang="de-DE" altLang="ja-JP" dirty="0"/>
              <a:t>https://</a:t>
            </a:r>
            <a:r>
              <a:rPr kumimoji="1" lang="de-DE" altLang="ja-JP" dirty="0" err="1"/>
              <a:t>www.renewable-ei.org</a:t>
            </a:r>
            <a:r>
              <a:rPr kumimoji="1" lang="de-DE" altLang="ja-JP" dirty="0"/>
              <a:t>/</a:t>
            </a:r>
            <a:r>
              <a:rPr kumimoji="1" lang="de-DE" altLang="ja-JP" dirty="0" err="1"/>
              <a:t>statistics</a:t>
            </a:r>
            <a:r>
              <a:rPr kumimoji="1" lang="de-DE" altLang="ja-JP" dirty="0"/>
              <a:t>/international/</a:t>
            </a:r>
          </a:p>
          <a:p>
            <a:r>
              <a:rPr kumimoji="1" lang="ja-JP" altLang="en-US"/>
              <a:t>など（大規模水力含む）</a:t>
            </a:r>
          </a:p>
        </p:txBody>
      </p:sp>
      <p:sp>
        <p:nvSpPr>
          <p:cNvPr id="4" name="スライド番号プレースホルダー 3"/>
          <p:cNvSpPr>
            <a:spLocks noGrp="1"/>
          </p:cNvSpPr>
          <p:nvPr>
            <p:ph type="sldNum" sz="quarter" idx="5"/>
          </p:nvPr>
        </p:nvSpPr>
        <p:spPr/>
        <p:txBody>
          <a:bodyPr/>
          <a:lstStyle/>
          <a:p>
            <a:fld id="{46D40CA5-CA1D-E648-BABB-1C9E32BE3574}" type="slidenum">
              <a:rPr kumimoji="1" lang="ja-JP" altLang="en-US" smtClean="0"/>
              <a:t>2</a:t>
            </a:fld>
            <a:endParaRPr kumimoji="1" lang="ja-JP" altLang="en-US"/>
          </a:p>
        </p:txBody>
      </p:sp>
    </p:spTree>
    <p:extLst>
      <p:ext uri="{BB962C8B-B14F-4D97-AF65-F5344CB8AC3E}">
        <p14:creationId xmlns:p14="http://schemas.microsoft.com/office/powerpoint/2010/main" val="1966019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日本の風力導入量</a:t>
            </a:r>
            <a:endParaRPr kumimoji="1" lang="en-US" altLang="ja-JP" dirty="0"/>
          </a:p>
          <a:p>
            <a:r>
              <a:rPr kumimoji="1" lang="ja-JP" altLang="en-US"/>
              <a:t>累積：</a:t>
            </a:r>
            <a:r>
              <a:rPr kumimoji="1" lang="en-US" altLang="ja-JP" dirty="0"/>
              <a:t>3.9GW</a:t>
            </a:r>
          </a:p>
          <a:p>
            <a:r>
              <a:rPr kumimoji="1" lang="de-DE" altLang="ja-JP" dirty="0"/>
              <a:t>https://</a:t>
            </a:r>
            <a:r>
              <a:rPr kumimoji="1" lang="de-DE" altLang="ja-JP" dirty="0" err="1"/>
              <a:t>www.jwd.co.jp</a:t>
            </a:r>
            <a:r>
              <a:rPr kumimoji="1" lang="de-DE" altLang="ja-JP" dirty="0"/>
              <a:t>/</a:t>
            </a:r>
            <a:r>
              <a:rPr kumimoji="1" lang="de-DE" altLang="ja-JP" dirty="0" err="1"/>
              <a:t>number</a:t>
            </a:r>
            <a:r>
              <a:rPr kumimoji="1" lang="de-DE" altLang="ja-JP" dirty="0"/>
              <a:t>/</a:t>
            </a:r>
            <a:endParaRPr kumimoji="1" lang="ja-JP" altLang="en-US"/>
          </a:p>
        </p:txBody>
      </p:sp>
      <p:sp>
        <p:nvSpPr>
          <p:cNvPr id="4" name="スライド番号プレースホルダー 3"/>
          <p:cNvSpPr>
            <a:spLocks noGrp="1"/>
          </p:cNvSpPr>
          <p:nvPr>
            <p:ph type="sldNum" sz="quarter" idx="5"/>
          </p:nvPr>
        </p:nvSpPr>
        <p:spPr/>
        <p:txBody>
          <a:bodyPr/>
          <a:lstStyle/>
          <a:p>
            <a:fld id="{46D40CA5-CA1D-E648-BABB-1C9E32BE3574}" type="slidenum">
              <a:rPr kumimoji="1" lang="ja-JP" altLang="en-US" smtClean="0"/>
              <a:t>12</a:t>
            </a:fld>
            <a:endParaRPr kumimoji="1" lang="ja-JP" altLang="en-US"/>
          </a:p>
        </p:txBody>
      </p:sp>
    </p:spTree>
    <p:extLst>
      <p:ext uri="{BB962C8B-B14F-4D97-AF65-F5344CB8AC3E}">
        <p14:creationId xmlns:p14="http://schemas.microsoft.com/office/powerpoint/2010/main" val="239912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6D40CA5-CA1D-E648-BABB-1C9E32BE3574}" type="slidenum">
              <a:rPr kumimoji="1" lang="ja-JP" altLang="en-US" smtClean="0"/>
              <a:t>17</a:t>
            </a:fld>
            <a:endParaRPr kumimoji="1" lang="ja-JP" altLang="en-US"/>
          </a:p>
        </p:txBody>
      </p:sp>
    </p:spTree>
    <p:extLst>
      <p:ext uri="{BB962C8B-B14F-4D97-AF65-F5344CB8AC3E}">
        <p14:creationId xmlns:p14="http://schemas.microsoft.com/office/powerpoint/2010/main" val="3441324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6.5ct/kWh</a:t>
            </a:r>
            <a:endParaRPr kumimoji="1" lang="ja-JP" altLang="en-US"/>
          </a:p>
        </p:txBody>
      </p:sp>
      <p:sp>
        <p:nvSpPr>
          <p:cNvPr id="4" name="スライド番号プレースホルダー 3"/>
          <p:cNvSpPr>
            <a:spLocks noGrp="1"/>
          </p:cNvSpPr>
          <p:nvPr>
            <p:ph type="sldNum" sz="quarter" idx="5"/>
          </p:nvPr>
        </p:nvSpPr>
        <p:spPr/>
        <p:txBody>
          <a:bodyPr/>
          <a:lstStyle/>
          <a:p>
            <a:fld id="{46D40CA5-CA1D-E648-BABB-1C9E32BE3574}" type="slidenum">
              <a:rPr kumimoji="1" lang="ja-JP" altLang="en-US" smtClean="0"/>
              <a:t>21</a:t>
            </a:fld>
            <a:endParaRPr kumimoji="1" lang="ja-JP" altLang="en-US"/>
          </a:p>
        </p:txBody>
      </p:sp>
    </p:spTree>
    <p:extLst>
      <p:ext uri="{BB962C8B-B14F-4D97-AF65-F5344CB8AC3E}">
        <p14:creationId xmlns:p14="http://schemas.microsoft.com/office/powerpoint/2010/main" val="1375881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BKV: Balancing Group Manager</a:t>
            </a:r>
            <a:endParaRPr kumimoji="1" lang="ja-JP" altLang="en-US"/>
          </a:p>
        </p:txBody>
      </p:sp>
      <p:sp>
        <p:nvSpPr>
          <p:cNvPr id="4" name="スライド番号プレースホルダー 3"/>
          <p:cNvSpPr>
            <a:spLocks noGrp="1"/>
          </p:cNvSpPr>
          <p:nvPr>
            <p:ph type="sldNum" sz="quarter" idx="5"/>
          </p:nvPr>
        </p:nvSpPr>
        <p:spPr/>
        <p:txBody>
          <a:bodyPr/>
          <a:lstStyle/>
          <a:p>
            <a:fld id="{46D40CA5-CA1D-E648-BABB-1C9E32BE3574}" type="slidenum">
              <a:rPr kumimoji="1" lang="ja-JP" altLang="en-US" smtClean="0"/>
              <a:t>27</a:t>
            </a:fld>
            <a:endParaRPr kumimoji="1" lang="ja-JP" altLang="en-US"/>
          </a:p>
        </p:txBody>
      </p:sp>
    </p:spTree>
    <p:extLst>
      <p:ext uri="{BB962C8B-B14F-4D97-AF65-F5344CB8AC3E}">
        <p14:creationId xmlns:p14="http://schemas.microsoft.com/office/powerpoint/2010/main" val="19589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reBAP</a:t>
            </a:r>
            <a:endParaRPr kumimoji="1" lang="en-US" altLang="ja-JP" dirty="0"/>
          </a:p>
          <a:p>
            <a:r>
              <a:rPr kumimoji="1" lang="de-DE" altLang="ja-JP" dirty="0"/>
              <a:t>https://</a:t>
            </a:r>
            <a:r>
              <a:rPr kumimoji="1" lang="de-DE" altLang="ja-JP" dirty="0" err="1"/>
              <a:t>www.regelleistung.net</a:t>
            </a:r>
            <a:r>
              <a:rPr kumimoji="1" lang="de-DE" altLang="ja-JP" dirty="0"/>
              <a:t>/ext/</a:t>
            </a:r>
            <a:r>
              <a:rPr kumimoji="1" lang="de-DE" altLang="ja-JP" dirty="0" err="1"/>
              <a:t>static</a:t>
            </a:r>
            <a:r>
              <a:rPr kumimoji="1" lang="de-DE" altLang="ja-JP" dirty="0"/>
              <a:t>/</a:t>
            </a:r>
            <a:r>
              <a:rPr kumimoji="1" lang="de-DE" altLang="ja-JP" dirty="0" err="1"/>
              <a:t>rebap?lang</a:t>
            </a:r>
            <a:r>
              <a:rPr kumimoji="1" lang="de-DE" altLang="ja-JP" dirty="0"/>
              <a:t>=en</a:t>
            </a:r>
          </a:p>
          <a:p>
            <a:endParaRPr kumimoji="1" lang="ja-JP" altLang="en-US"/>
          </a:p>
        </p:txBody>
      </p:sp>
      <p:sp>
        <p:nvSpPr>
          <p:cNvPr id="4" name="スライド番号プレースホルダー 3"/>
          <p:cNvSpPr>
            <a:spLocks noGrp="1"/>
          </p:cNvSpPr>
          <p:nvPr>
            <p:ph type="sldNum" sz="quarter" idx="5"/>
          </p:nvPr>
        </p:nvSpPr>
        <p:spPr/>
        <p:txBody>
          <a:bodyPr/>
          <a:lstStyle/>
          <a:p>
            <a:fld id="{46D40CA5-CA1D-E648-BABB-1C9E32BE3574}" type="slidenum">
              <a:rPr kumimoji="1" lang="ja-JP" altLang="en-US" smtClean="0"/>
              <a:t>28</a:t>
            </a:fld>
            <a:endParaRPr kumimoji="1" lang="ja-JP" altLang="en-US"/>
          </a:p>
        </p:txBody>
      </p:sp>
    </p:spTree>
    <p:extLst>
      <p:ext uri="{BB962C8B-B14F-4D97-AF65-F5344CB8AC3E}">
        <p14:creationId xmlns:p14="http://schemas.microsoft.com/office/powerpoint/2010/main" val="2452633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Local</a:t>
            </a:r>
            <a:r>
              <a:rPr kumimoji="1" lang="ja-JP" altLang="en-US"/>
              <a:t>　</a:t>
            </a:r>
            <a:r>
              <a:rPr kumimoji="1" lang="en-US" altLang="ja-JP" dirty="0"/>
              <a:t>Flex</a:t>
            </a:r>
            <a:r>
              <a:rPr kumimoji="1" lang="ja-JP" altLang="en-US"/>
              <a:t>　</a:t>
            </a:r>
            <a:r>
              <a:rPr kumimoji="1" lang="en-US" altLang="ja-JP" dirty="0"/>
              <a:t>EPEX</a:t>
            </a:r>
            <a:r>
              <a:rPr kumimoji="1" lang="ja-JP" altLang="en-US"/>
              <a:t>　</a:t>
            </a:r>
            <a:r>
              <a:rPr kumimoji="1" lang="en-US" altLang="ja-JP" dirty="0"/>
              <a:t>SPOT</a:t>
            </a:r>
          </a:p>
          <a:p>
            <a:r>
              <a:rPr kumimoji="1" lang="de-DE" altLang="ja-JP" dirty="0"/>
              <a:t>https://</a:t>
            </a:r>
            <a:r>
              <a:rPr kumimoji="1" lang="de-DE" altLang="ja-JP" dirty="0" err="1"/>
              <a:t>www.epexspot.com</a:t>
            </a:r>
            <a:r>
              <a:rPr kumimoji="1" lang="de-DE" altLang="ja-JP" dirty="0"/>
              <a:t>/en/</a:t>
            </a:r>
            <a:r>
              <a:rPr kumimoji="1" lang="de-DE" altLang="ja-JP" dirty="0" err="1"/>
              <a:t>tradingproducts</a:t>
            </a:r>
            <a:endParaRPr kumimoji="1" lang="de-DE"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46D40CA5-CA1D-E648-BABB-1C9E32BE3574}" type="slidenum">
              <a:rPr kumimoji="1" lang="ja-JP" altLang="en-US" smtClean="0"/>
              <a:t>31</a:t>
            </a:fld>
            <a:endParaRPr kumimoji="1" lang="ja-JP" altLang="en-US"/>
          </a:p>
        </p:txBody>
      </p:sp>
    </p:spTree>
    <p:extLst>
      <p:ext uri="{BB962C8B-B14F-4D97-AF65-F5344CB8AC3E}">
        <p14:creationId xmlns:p14="http://schemas.microsoft.com/office/powerpoint/2010/main" val="3062364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6D40CA5-CA1D-E648-BABB-1C9E32BE3574}" type="slidenum">
              <a:rPr kumimoji="1" lang="ja-JP" altLang="en-US" smtClean="0"/>
              <a:t>32</a:t>
            </a:fld>
            <a:endParaRPr kumimoji="1" lang="ja-JP" altLang="en-US"/>
          </a:p>
        </p:txBody>
      </p:sp>
    </p:spTree>
    <p:extLst>
      <p:ext uri="{BB962C8B-B14F-4D97-AF65-F5344CB8AC3E}">
        <p14:creationId xmlns:p14="http://schemas.microsoft.com/office/powerpoint/2010/main" val="928808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8E72A6-6FAF-CD43-BDC9-2C3B93006EC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5E3373BA-1E93-3F41-960E-C8B50BD5D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クリックしてマスター サブタイトルの書式設定</a:t>
            </a:r>
          </a:p>
        </p:txBody>
      </p:sp>
      <p:sp>
        <p:nvSpPr>
          <p:cNvPr id="4" name="日付プレースホルダー 3">
            <a:extLst>
              <a:ext uri="{FF2B5EF4-FFF2-40B4-BE49-F238E27FC236}">
                <a16:creationId xmlns:a16="http://schemas.microsoft.com/office/drawing/2014/main" id="{39FB5D16-98F9-AF40-95BB-C214C8A31AAC}"/>
              </a:ext>
            </a:extLst>
          </p:cNvPr>
          <p:cNvSpPr>
            <a:spLocks noGrp="1"/>
          </p:cNvSpPr>
          <p:nvPr>
            <p:ph type="dt" sz="half" idx="10"/>
          </p:nvPr>
        </p:nvSpPr>
        <p:spPr/>
        <p:txBody>
          <a:bodyPr/>
          <a:lstStyle/>
          <a:p>
            <a:fld id="{A83E6E1B-9727-E647-BC25-61FAB9CD9D1C}" type="datetime1">
              <a:rPr kumimoji="1" lang="ja-JP" altLang="en-US" smtClean="0"/>
              <a:t>2021/3/1</a:t>
            </a:fld>
            <a:endParaRPr kumimoji="1" lang="ja-JP" altLang="en-US"/>
          </a:p>
        </p:txBody>
      </p:sp>
      <p:sp>
        <p:nvSpPr>
          <p:cNvPr id="5" name="フッター プレースホルダー 4">
            <a:extLst>
              <a:ext uri="{FF2B5EF4-FFF2-40B4-BE49-F238E27FC236}">
                <a16:creationId xmlns:a16="http://schemas.microsoft.com/office/drawing/2014/main" id="{F4F157FA-7EAE-6048-8D9F-E6AA6E5C43A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B0571B-214D-8240-B28B-F75B1E7C78F4}"/>
              </a:ext>
            </a:extLst>
          </p:cNvPr>
          <p:cNvSpPr>
            <a:spLocks noGrp="1"/>
          </p:cNvSpPr>
          <p:nvPr>
            <p:ph type="sldNum" sz="quarter" idx="12"/>
          </p:nvPr>
        </p:nvSpPr>
        <p:spPr/>
        <p:txBody>
          <a:bodyPr/>
          <a:lstStyle/>
          <a:p>
            <a:fld id="{1F3B8331-B05F-3848-BD1F-8A7DF3663C46}" type="slidenum">
              <a:rPr kumimoji="1" lang="ja-JP" altLang="en-US" smtClean="0"/>
              <a:t>‹#›</a:t>
            </a:fld>
            <a:endParaRPr kumimoji="1" lang="ja-JP" altLang="en-US"/>
          </a:p>
        </p:txBody>
      </p:sp>
    </p:spTree>
    <p:extLst>
      <p:ext uri="{BB962C8B-B14F-4D97-AF65-F5344CB8AC3E}">
        <p14:creationId xmlns:p14="http://schemas.microsoft.com/office/powerpoint/2010/main" val="1551085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EE4D82-F04F-7B4F-8107-26AC4681DBB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AF69B7-6925-9A48-B431-C708870D335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AE06139-30F6-9F42-BB99-8F43113777EF}"/>
              </a:ext>
            </a:extLst>
          </p:cNvPr>
          <p:cNvSpPr>
            <a:spLocks noGrp="1"/>
          </p:cNvSpPr>
          <p:nvPr>
            <p:ph type="dt" sz="half" idx="10"/>
          </p:nvPr>
        </p:nvSpPr>
        <p:spPr/>
        <p:txBody>
          <a:bodyPr/>
          <a:lstStyle/>
          <a:p>
            <a:fld id="{647FAB77-5FE0-B341-A7DB-59440CF41B9B}" type="datetime1">
              <a:rPr kumimoji="1" lang="ja-JP" altLang="en-US" smtClean="0"/>
              <a:t>2021/3/1</a:t>
            </a:fld>
            <a:endParaRPr kumimoji="1" lang="ja-JP" altLang="en-US"/>
          </a:p>
        </p:txBody>
      </p:sp>
      <p:sp>
        <p:nvSpPr>
          <p:cNvPr id="5" name="フッター プレースホルダー 4">
            <a:extLst>
              <a:ext uri="{FF2B5EF4-FFF2-40B4-BE49-F238E27FC236}">
                <a16:creationId xmlns:a16="http://schemas.microsoft.com/office/drawing/2014/main" id="{AD493248-A154-6A43-8A9F-81537C9AE15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1A4D416-886E-3540-9CF3-9AD069B4E84E}"/>
              </a:ext>
            </a:extLst>
          </p:cNvPr>
          <p:cNvSpPr>
            <a:spLocks noGrp="1"/>
          </p:cNvSpPr>
          <p:nvPr>
            <p:ph type="sldNum" sz="quarter" idx="12"/>
          </p:nvPr>
        </p:nvSpPr>
        <p:spPr/>
        <p:txBody>
          <a:bodyPr/>
          <a:lstStyle/>
          <a:p>
            <a:fld id="{1F3B8331-B05F-3848-BD1F-8A7DF3663C46}" type="slidenum">
              <a:rPr kumimoji="1" lang="ja-JP" altLang="en-US" smtClean="0"/>
              <a:t>‹#›</a:t>
            </a:fld>
            <a:endParaRPr kumimoji="1" lang="ja-JP" altLang="en-US"/>
          </a:p>
        </p:txBody>
      </p:sp>
    </p:spTree>
    <p:extLst>
      <p:ext uri="{BB962C8B-B14F-4D97-AF65-F5344CB8AC3E}">
        <p14:creationId xmlns:p14="http://schemas.microsoft.com/office/powerpoint/2010/main" val="3814928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67C0CB7-AFB4-A546-ACA1-9DE46222035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91B0288-2681-B844-93EB-0A8626BC5A9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2E3754-AF20-B34F-BE12-0247A277BDE9}"/>
              </a:ext>
            </a:extLst>
          </p:cNvPr>
          <p:cNvSpPr>
            <a:spLocks noGrp="1"/>
          </p:cNvSpPr>
          <p:nvPr>
            <p:ph type="dt" sz="half" idx="10"/>
          </p:nvPr>
        </p:nvSpPr>
        <p:spPr/>
        <p:txBody>
          <a:bodyPr/>
          <a:lstStyle/>
          <a:p>
            <a:fld id="{9FC19128-B745-3742-9B52-BD20F36087B0}" type="datetime1">
              <a:rPr kumimoji="1" lang="ja-JP" altLang="en-US" smtClean="0"/>
              <a:t>2021/3/1</a:t>
            </a:fld>
            <a:endParaRPr kumimoji="1" lang="ja-JP" altLang="en-US"/>
          </a:p>
        </p:txBody>
      </p:sp>
      <p:sp>
        <p:nvSpPr>
          <p:cNvPr id="5" name="フッター プレースホルダー 4">
            <a:extLst>
              <a:ext uri="{FF2B5EF4-FFF2-40B4-BE49-F238E27FC236}">
                <a16:creationId xmlns:a16="http://schemas.microsoft.com/office/drawing/2014/main" id="{51C0F37E-C672-DF42-8966-8750B650D7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D2254EC-97D3-1247-A645-19F598A0DBFE}"/>
              </a:ext>
            </a:extLst>
          </p:cNvPr>
          <p:cNvSpPr>
            <a:spLocks noGrp="1"/>
          </p:cNvSpPr>
          <p:nvPr>
            <p:ph type="sldNum" sz="quarter" idx="12"/>
          </p:nvPr>
        </p:nvSpPr>
        <p:spPr/>
        <p:txBody>
          <a:bodyPr/>
          <a:lstStyle/>
          <a:p>
            <a:fld id="{1F3B8331-B05F-3848-BD1F-8A7DF3663C46}" type="slidenum">
              <a:rPr kumimoji="1" lang="ja-JP" altLang="en-US" smtClean="0"/>
              <a:t>‹#›</a:t>
            </a:fld>
            <a:endParaRPr kumimoji="1" lang="ja-JP" altLang="en-US"/>
          </a:p>
        </p:txBody>
      </p:sp>
    </p:spTree>
    <p:extLst>
      <p:ext uri="{BB962C8B-B14F-4D97-AF65-F5344CB8AC3E}">
        <p14:creationId xmlns:p14="http://schemas.microsoft.com/office/powerpoint/2010/main" val="370421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EECC0D-247D-BF4E-A086-639A0E56C84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1BA742-FF3B-714D-BF93-FD6746CB630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387166-188C-1241-A1A0-81195C0525FD}"/>
              </a:ext>
            </a:extLst>
          </p:cNvPr>
          <p:cNvSpPr>
            <a:spLocks noGrp="1"/>
          </p:cNvSpPr>
          <p:nvPr>
            <p:ph type="dt" sz="half" idx="10"/>
          </p:nvPr>
        </p:nvSpPr>
        <p:spPr/>
        <p:txBody>
          <a:bodyPr/>
          <a:lstStyle/>
          <a:p>
            <a:fld id="{8AB6BAC1-FCEA-9746-9F96-AAA0132F29EE}" type="datetime1">
              <a:rPr kumimoji="1" lang="ja-JP" altLang="en-US" smtClean="0"/>
              <a:t>2021/3/1</a:t>
            </a:fld>
            <a:endParaRPr kumimoji="1" lang="ja-JP" altLang="en-US"/>
          </a:p>
        </p:txBody>
      </p:sp>
      <p:sp>
        <p:nvSpPr>
          <p:cNvPr id="5" name="フッター プレースホルダー 4">
            <a:extLst>
              <a:ext uri="{FF2B5EF4-FFF2-40B4-BE49-F238E27FC236}">
                <a16:creationId xmlns:a16="http://schemas.microsoft.com/office/drawing/2014/main" id="{09EE25ED-EC76-E240-A3B2-0F40C2F254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6B62FA-C239-A54B-9059-283FB7819F3D}"/>
              </a:ext>
            </a:extLst>
          </p:cNvPr>
          <p:cNvSpPr>
            <a:spLocks noGrp="1"/>
          </p:cNvSpPr>
          <p:nvPr>
            <p:ph type="sldNum" sz="quarter" idx="12"/>
          </p:nvPr>
        </p:nvSpPr>
        <p:spPr/>
        <p:txBody>
          <a:bodyPr/>
          <a:lstStyle/>
          <a:p>
            <a:fld id="{1F3B8331-B05F-3848-BD1F-8A7DF3663C46}" type="slidenum">
              <a:rPr kumimoji="1" lang="ja-JP" altLang="en-US" smtClean="0"/>
              <a:t>‹#›</a:t>
            </a:fld>
            <a:endParaRPr kumimoji="1" lang="ja-JP" altLang="en-US"/>
          </a:p>
        </p:txBody>
      </p:sp>
    </p:spTree>
    <p:extLst>
      <p:ext uri="{BB962C8B-B14F-4D97-AF65-F5344CB8AC3E}">
        <p14:creationId xmlns:p14="http://schemas.microsoft.com/office/powerpoint/2010/main" val="363800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3BF312-4044-DB4A-84C6-07D24501E57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2FFA00-3B39-1148-82CA-896D2D06C8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493C533-BDA3-7746-BCFB-86C021C695A7}"/>
              </a:ext>
            </a:extLst>
          </p:cNvPr>
          <p:cNvSpPr>
            <a:spLocks noGrp="1"/>
          </p:cNvSpPr>
          <p:nvPr>
            <p:ph type="dt" sz="half" idx="10"/>
          </p:nvPr>
        </p:nvSpPr>
        <p:spPr/>
        <p:txBody>
          <a:bodyPr/>
          <a:lstStyle/>
          <a:p>
            <a:fld id="{56E87693-60E5-DF44-BAF6-096EBC9B559A}" type="datetime1">
              <a:rPr kumimoji="1" lang="ja-JP" altLang="en-US" smtClean="0"/>
              <a:t>2021/3/1</a:t>
            </a:fld>
            <a:endParaRPr kumimoji="1" lang="ja-JP" altLang="en-US"/>
          </a:p>
        </p:txBody>
      </p:sp>
      <p:sp>
        <p:nvSpPr>
          <p:cNvPr id="5" name="フッター プレースホルダー 4">
            <a:extLst>
              <a:ext uri="{FF2B5EF4-FFF2-40B4-BE49-F238E27FC236}">
                <a16:creationId xmlns:a16="http://schemas.microsoft.com/office/drawing/2014/main" id="{1FFFEA1B-5C3A-D448-BFFE-6DBE98C724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C0B67F-8A45-C548-9BA6-C5E01961680E}"/>
              </a:ext>
            </a:extLst>
          </p:cNvPr>
          <p:cNvSpPr>
            <a:spLocks noGrp="1"/>
          </p:cNvSpPr>
          <p:nvPr>
            <p:ph type="sldNum" sz="quarter" idx="12"/>
          </p:nvPr>
        </p:nvSpPr>
        <p:spPr/>
        <p:txBody>
          <a:bodyPr/>
          <a:lstStyle/>
          <a:p>
            <a:fld id="{1F3B8331-B05F-3848-BD1F-8A7DF3663C46}" type="slidenum">
              <a:rPr kumimoji="1" lang="ja-JP" altLang="en-US" smtClean="0"/>
              <a:t>‹#›</a:t>
            </a:fld>
            <a:endParaRPr kumimoji="1" lang="ja-JP" altLang="en-US"/>
          </a:p>
        </p:txBody>
      </p:sp>
    </p:spTree>
    <p:extLst>
      <p:ext uri="{BB962C8B-B14F-4D97-AF65-F5344CB8AC3E}">
        <p14:creationId xmlns:p14="http://schemas.microsoft.com/office/powerpoint/2010/main" val="2685526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593859-F01E-0342-BECF-0ACF86D7A9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2EC6B40-5671-7C40-BF78-824AC3FAA7A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C7FAFED-909D-ED45-8596-DB77C378647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99E5456-699F-8F42-9D78-218711AF5A9C}"/>
              </a:ext>
            </a:extLst>
          </p:cNvPr>
          <p:cNvSpPr>
            <a:spLocks noGrp="1"/>
          </p:cNvSpPr>
          <p:nvPr>
            <p:ph type="dt" sz="half" idx="10"/>
          </p:nvPr>
        </p:nvSpPr>
        <p:spPr/>
        <p:txBody>
          <a:bodyPr/>
          <a:lstStyle/>
          <a:p>
            <a:fld id="{D7291CCE-ED11-254D-BB49-DDB0C17C2ABE}" type="datetime1">
              <a:rPr kumimoji="1" lang="ja-JP" altLang="en-US" smtClean="0"/>
              <a:t>2021/3/1</a:t>
            </a:fld>
            <a:endParaRPr kumimoji="1" lang="ja-JP" altLang="en-US"/>
          </a:p>
        </p:txBody>
      </p:sp>
      <p:sp>
        <p:nvSpPr>
          <p:cNvPr id="6" name="フッター プレースホルダー 5">
            <a:extLst>
              <a:ext uri="{FF2B5EF4-FFF2-40B4-BE49-F238E27FC236}">
                <a16:creationId xmlns:a16="http://schemas.microsoft.com/office/drawing/2014/main" id="{5B947EF2-F04F-C646-9495-8A83674D1D5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2CDAF7D-9E3A-644A-9D22-0DF79545F609}"/>
              </a:ext>
            </a:extLst>
          </p:cNvPr>
          <p:cNvSpPr>
            <a:spLocks noGrp="1"/>
          </p:cNvSpPr>
          <p:nvPr>
            <p:ph type="sldNum" sz="quarter" idx="12"/>
          </p:nvPr>
        </p:nvSpPr>
        <p:spPr/>
        <p:txBody>
          <a:bodyPr/>
          <a:lstStyle/>
          <a:p>
            <a:fld id="{1F3B8331-B05F-3848-BD1F-8A7DF3663C46}" type="slidenum">
              <a:rPr kumimoji="1" lang="ja-JP" altLang="en-US" smtClean="0"/>
              <a:t>‹#›</a:t>
            </a:fld>
            <a:endParaRPr kumimoji="1" lang="ja-JP" altLang="en-US"/>
          </a:p>
        </p:txBody>
      </p:sp>
    </p:spTree>
    <p:extLst>
      <p:ext uri="{BB962C8B-B14F-4D97-AF65-F5344CB8AC3E}">
        <p14:creationId xmlns:p14="http://schemas.microsoft.com/office/powerpoint/2010/main" val="409061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36C051-0375-A64E-B389-14DDC17A195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1DA08B2-C20B-B64F-9D08-BC612B954C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5B7BA7E-8D46-8A40-A47B-EBFAD2B7212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EAFEFB4-B33F-524C-BFBF-3C19B5885A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DA95744-F854-BB45-9165-AFBA02B1056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5EF27D2-A865-2F4F-9198-283CC39E8D9A}"/>
              </a:ext>
            </a:extLst>
          </p:cNvPr>
          <p:cNvSpPr>
            <a:spLocks noGrp="1"/>
          </p:cNvSpPr>
          <p:nvPr>
            <p:ph type="dt" sz="half" idx="10"/>
          </p:nvPr>
        </p:nvSpPr>
        <p:spPr/>
        <p:txBody>
          <a:bodyPr/>
          <a:lstStyle/>
          <a:p>
            <a:fld id="{E9104A3B-8F8A-954A-8242-B631DEDDB6D6}" type="datetime1">
              <a:rPr kumimoji="1" lang="ja-JP" altLang="en-US" smtClean="0"/>
              <a:t>2021/3/1</a:t>
            </a:fld>
            <a:endParaRPr kumimoji="1" lang="ja-JP" altLang="en-US"/>
          </a:p>
        </p:txBody>
      </p:sp>
      <p:sp>
        <p:nvSpPr>
          <p:cNvPr id="8" name="フッター プレースホルダー 7">
            <a:extLst>
              <a:ext uri="{FF2B5EF4-FFF2-40B4-BE49-F238E27FC236}">
                <a16:creationId xmlns:a16="http://schemas.microsoft.com/office/drawing/2014/main" id="{35411F73-8AC4-A848-BD48-DE8E4C2B11A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2967723-A8C6-474D-93DE-571EE1D66F04}"/>
              </a:ext>
            </a:extLst>
          </p:cNvPr>
          <p:cNvSpPr>
            <a:spLocks noGrp="1"/>
          </p:cNvSpPr>
          <p:nvPr>
            <p:ph type="sldNum" sz="quarter" idx="12"/>
          </p:nvPr>
        </p:nvSpPr>
        <p:spPr/>
        <p:txBody>
          <a:bodyPr/>
          <a:lstStyle/>
          <a:p>
            <a:fld id="{1F3B8331-B05F-3848-BD1F-8A7DF3663C46}" type="slidenum">
              <a:rPr kumimoji="1" lang="ja-JP" altLang="en-US" smtClean="0"/>
              <a:t>‹#›</a:t>
            </a:fld>
            <a:endParaRPr kumimoji="1" lang="ja-JP" altLang="en-US"/>
          </a:p>
        </p:txBody>
      </p:sp>
    </p:spTree>
    <p:extLst>
      <p:ext uri="{BB962C8B-B14F-4D97-AF65-F5344CB8AC3E}">
        <p14:creationId xmlns:p14="http://schemas.microsoft.com/office/powerpoint/2010/main" val="3983588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86314-309B-1B43-AB1B-334AF4BB80E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48ADEF1-7900-FE4F-A107-55F379C91FEF}"/>
              </a:ext>
            </a:extLst>
          </p:cNvPr>
          <p:cNvSpPr>
            <a:spLocks noGrp="1"/>
          </p:cNvSpPr>
          <p:nvPr>
            <p:ph type="dt" sz="half" idx="10"/>
          </p:nvPr>
        </p:nvSpPr>
        <p:spPr/>
        <p:txBody>
          <a:bodyPr/>
          <a:lstStyle/>
          <a:p>
            <a:fld id="{6C298466-1DC4-6740-A888-7C1BCA66EBEB}" type="datetime1">
              <a:rPr kumimoji="1" lang="ja-JP" altLang="en-US" smtClean="0"/>
              <a:t>2021/3/1</a:t>
            </a:fld>
            <a:endParaRPr kumimoji="1" lang="ja-JP" altLang="en-US"/>
          </a:p>
        </p:txBody>
      </p:sp>
      <p:sp>
        <p:nvSpPr>
          <p:cNvPr id="4" name="フッター プレースホルダー 3">
            <a:extLst>
              <a:ext uri="{FF2B5EF4-FFF2-40B4-BE49-F238E27FC236}">
                <a16:creationId xmlns:a16="http://schemas.microsoft.com/office/drawing/2014/main" id="{A641DB0A-80C0-E44E-AA0A-1A0F8BA1F90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15B10E9-08E5-FB4F-B340-A308D947422B}"/>
              </a:ext>
            </a:extLst>
          </p:cNvPr>
          <p:cNvSpPr>
            <a:spLocks noGrp="1"/>
          </p:cNvSpPr>
          <p:nvPr>
            <p:ph type="sldNum" sz="quarter" idx="12"/>
          </p:nvPr>
        </p:nvSpPr>
        <p:spPr/>
        <p:txBody>
          <a:bodyPr/>
          <a:lstStyle/>
          <a:p>
            <a:fld id="{1F3B8331-B05F-3848-BD1F-8A7DF3663C46}" type="slidenum">
              <a:rPr kumimoji="1" lang="ja-JP" altLang="en-US" smtClean="0"/>
              <a:t>‹#›</a:t>
            </a:fld>
            <a:endParaRPr kumimoji="1" lang="ja-JP" altLang="en-US"/>
          </a:p>
        </p:txBody>
      </p:sp>
    </p:spTree>
    <p:extLst>
      <p:ext uri="{BB962C8B-B14F-4D97-AF65-F5344CB8AC3E}">
        <p14:creationId xmlns:p14="http://schemas.microsoft.com/office/powerpoint/2010/main" val="134139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97C4F45-56AB-0D46-A84F-B02A9663A795}"/>
              </a:ext>
            </a:extLst>
          </p:cNvPr>
          <p:cNvSpPr>
            <a:spLocks noGrp="1"/>
          </p:cNvSpPr>
          <p:nvPr>
            <p:ph type="dt" sz="half" idx="10"/>
          </p:nvPr>
        </p:nvSpPr>
        <p:spPr/>
        <p:txBody>
          <a:bodyPr/>
          <a:lstStyle/>
          <a:p>
            <a:fld id="{E78140B6-24C9-7B43-ACDF-B18931860D52}" type="datetime1">
              <a:rPr kumimoji="1" lang="ja-JP" altLang="en-US" smtClean="0"/>
              <a:t>2021/3/1</a:t>
            </a:fld>
            <a:endParaRPr kumimoji="1" lang="ja-JP" altLang="en-US"/>
          </a:p>
        </p:txBody>
      </p:sp>
      <p:sp>
        <p:nvSpPr>
          <p:cNvPr id="3" name="フッター プレースホルダー 2">
            <a:extLst>
              <a:ext uri="{FF2B5EF4-FFF2-40B4-BE49-F238E27FC236}">
                <a16:creationId xmlns:a16="http://schemas.microsoft.com/office/drawing/2014/main" id="{2685593C-FDC2-F845-AD97-7D2D989F89C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A21F6D1-12F0-9841-9E00-CA2A75BAD8A7}"/>
              </a:ext>
            </a:extLst>
          </p:cNvPr>
          <p:cNvSpPr>
            <a:spLocks noGrp="1"/>
          </p:cNvSpPr>
          <p:nvPr>
            <p:ph type="sldNum" sz="quarter" idx="12"/>
          </p:nvPr>
        </p:nvSpPr>
        <p:spPr/>
        <p:txBody>
          <a:bodyPr/>
          <a:lstStyle/>
          <a:p>
            <a:fld id="{1F3B8331-B05F-3848-BD1F-8A7DF3663C46}" type="slidenum">
              <a:rPr kumimoji="1" lang="ja-JP" altLang="en-US" smtClean="0"/>
              <a:t>‹#›</a:t>
            </a:fld>
            <a:endParaRPr kumimoji="1" lang="ja-JP" altLang="en-US"/>
          </a:p>
        </p:txBody>
      </p:sp>
    </p:spTree>
    <p:extLst>
      <p:ext uri="{BB962C8B-B14F-4D97-AF65-F5344CB8AC3E}">
        <p14:creationId xmlns:p14="http://schemas.microsoft.com/office/powerpoint/2010/main" val="66927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コンテンツ (キャプション付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EC7A82-DF47-F544-8A96-7BA0F47315C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A61A913-3108-6342-9093-710C7CDB5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C4088C3-5176-464A-8B8C-2BF348C9E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57D564A-DF71-884D-B3B9-975D309BF647}"/>
              </a:ext>
            </a:extLst>
          </p:cNvPr>
          <p:cNvSpPr>
            <a:spLocks noGrp="1"/>
          </p:cNvSpPr>
          <p:nvPr>
            <p:ph type="dt" sz="half" idx="10"/>
          </p:nvPr>
        </p:nvSpPr>
        <p:spPr/>
        <p:txBody>
          <a:bodyPr/>
          <a:lstStyle/>
          <a:p>
            <a:fld id="{062D7095-EA9A-6444-B5D4-2A54219871C4}" type="datetime1">
              <a:rPr kumimoji="1" lang="ja-JP" altLang="en-US" smtClean="0"/>
              <a:t>2021/3/1</a:t>
            </a:fld>
            <a:endParaRPr kumimoji="1" lang="ja-JP" altLang="en-US"/>
          </a:p>
        </p:txBody>
      </p:sp>
      <p:sp>
        <p:nvSpPr>
          <p:cNvPr id="6" name="フッター プレースホルダー 5">
            <a:extLst>
              <a:ext uri="{FF2B5EF4-FFF2-40B4-BE49-F238E27FC236}">
                <a16:creationId xmlns:a16="http://schemas.microsoft.com/office/drawing/2014/main" id="{DC5F4C13-56BF-4847-8663-6CA8479BDC8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E74A62A-6D10-1741-9048-F7DA807168FE}"/>
              </a:ext>
            </a:extLst>
          </p:cNvPr>
          <p:cNvSpPr>
            <a:spLocks noGrp="1"/>
          </p:cNvSpPr>
          <p:nvPr>
            <p:ph type="sldNum" sz="quarter" idx="12"/>
          </p:nvPr>
        </p:nvSpPr>
        <p:spPr/>
        <p:txBody>
          <a:bodyPr/>
          <a:lstStyle/>
          <a:p>
            <a:fld id="{1F3B8331-B05F-3848-BD1F-8A7DF3663C46}" type="slidenum">
              <a:rPr kumimoji="1" lang="ja-JP" altLang="en-US" smtClean="0"/>
              <a:t>‹#›</a:t>
            </a:fld>
            <a:endParaRPr kumimoji="1" lang="ja-JP" altLang="en-US"/>
          </a:p>
        </p:txBody>
      </p:sp>
    </p:spTree>
    <p:extLst>
      <p:ext uri="{BB962C8B-B14F-4D97-AF65-F5344CB8AC3E}">
        <p14:creationId xmlns:p14="http://schemas.microsoft.com/office/powerpoint/2010/main" val="170116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図  (キャプション付き)">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AD4CB9-1009-4146-9960-20EC19F93C5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4195CA8-C27D-EC45-87DE-97F12074DE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E5D1726-797D-D848-94EA-19D800A23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7D8B846-E783-2240-A54F-06C9BB38EF2B}"/>
              </a:ext>
            </a:extLst>
          </p:cNvPr>
          <p:cNvSpPr>
            <a:spLocks noGrp="1"/>
          </p:cNvSpPr>
          <p:nvPr>
            <p:ph type="dt" sz="half" idx="10"/>
          </p:nvPr>
        </p:nvSpPr>
        <p:spPr/>
        <p:txBody>
          <a:bodyPr/>
          <a:lstStyle/>
          <a:p>
            <a:fld id="{5F638AB1-B5C1-BC4A-8BF0-B7135C8FF56F}" type="datetime1">
              <a:rPr kumimoji="1" lang="ja-JP" altLang="en-US" smtClean="0"/>
              <a:t>2021/3/1</a:t>
            </a:fld>
            <a:endParaRPr kumimoji="1" lang="ja-JP" altLang="en-US"/>
          </a:p>
        </p:txBody>
      </p:sp>
      <p:sp>
        <p:nvSpPr>
          <p:cNvPr id="6" name="フッター プレースホルダー 5">
            <a:extLst>
              <a:ext uri="{FF2B5EF4-FFF2-40B4-BE49-F238E27FC236}">
                <a16:creationId xmlns:a16="http://schemas.microsoft.com/office/drawing/2014/main" id="{402ECD0F-634E-CA4C-ABEB-2455C22F254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9681BD0-E1DA-614C-B103-C30E7AE9C2A1}"/>
              </a:ext>
            </a:extLst>
          </p:cNvPr>
          <p:cNvSpPr>
            <a:spLocks noGrp="1"/>
          </p:cNvSpPr>
          <p:nvPr>
            <p:ph type="sldNum" sz="quarter" idx="12"/>
          </p:nvPr>
        </p:nvSpPr>
        <p:spPr/>
        <p:txBody>
          <a:bodyPr/>
          <a:lstStyle/>
          <a:p>
            <a:fld id="{1F3B8331-B05F-3848-BD1F-8A7DF3663C46}" type="slidenum">
              <a:rPr kumimoji="1" lang="ja-JP" altLang="en-US" smtClean="0"/>
              <a:t>‹#›</a:t>
            </a:fld>
            <a:endParaRPr kumimoji="1" lang="ja-JP" altLang="en-US"/>
          </a:p>
        </p:txBody>
      </p:sp>
    </p:spTree>
    <p:extLst>
      <p:ext uri="{BB962C8B-B14F-4D97-AF65-F5344CB8AC3E}">
        <p14:creationId xmlns:p14="http://schemas.microsoft.com/office/powerpoint/2010/main" val="1120400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93262AD-3238-8D4B-949E-21A8C2FAD8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DA5876-CFAF-5D46-94E8-F94DF3628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B4D680-A02A-9D47-AD53-0396CB68D0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ACB71-02E6-9D44-BF0D-6AAEA116F612}" type="datetime1">
              <a:rPr kumimoji="1" lang="ja-JP" altLang="en-US" smtClean="0"/>
              <a:t>2021/3/1</a:t>
            </a:fld>
            <a:endParaRPr kumimoji="1" lang="ja-JP" altLang="en-US"/>
          </a:p>
        </p:txBody>
      </p:sp>
      <p:sp>
        <p:nvSpPr>
          <p:cNvPr id="5" name="フッター プレースホルダー 4">
            <a:extLst>
              <a:ext uri="{FF2B5EF4-FFF2-40B4-BE49-F238E27FC236}">
                <a16:creationId xmlns:a16="http://schemas.microsoft.com/office/drawing/2014/main" id="{EE8E5052-C31F-B540-A9AF-241F22CDC9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98B5B9A-A43D-AE4E-B1F3-F9A2D0FA2D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B8331-B05F-3848-BD1F-8A7DF3663C46}" type="slidenum">
              <a:rPr kumimoji="1" lang="ja-JP" altLang="en-US" smtClean="0"/>
              <a:t>‹#›</a:t>
            </a:fld>
            <a:endParaRPr kumimoji="1" lang="ja-JP" altLang="en-US"/>
          </a:p>
        </p:txBody>
      </p:sp>
    </p:spTree>
    <p:extLst>
      <p:ext uri="{BB962C8B-B14F-4D97-AF65-F5344CB8AC3E}">
        <p14:creationId xmlns:p14="http://schemas.microsoft.com/office/powerpoint/2010/main" val="39990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19432E-17A8-BF46-B16C-1474DCCC37EF}"/>
              </a:ext>
            </a:extLst>
          </p:cNvPr>
          <p:cNvSpPr>
            <a:spLocks noGrp="1"/>
          </p:cNvSpPr>
          <p:nvPr>
            <p:ph type="ctrTitle"/>
          </p:nvPr>
        </p:nvSpPr>
        <p:spPr>
          <a:xfrm>
            <a:off x="481120" y="1923699"/>
            <a:ext cx="11229756" cy="1692213"/>
          </a:xfrm>
          <a:ln>
            <a:solidFill>
              <a:schemeClr val="accent1"/>
            </a:solidFill>
          </a:ln>
        </p:spPr>
        <p:txBody>
          <a:bodyPr>
            <a:normAutofit fontScale="90000"/>
          </a:bodyPr>
          <a:lstStyle/>
          <a:p>
            <a:r>
              <a:rPr lang="ja-JP" altLang="ja-JP" b="1"/>
              <a:t>アグリゲーター</a:t>
            </a:r>
            <a:r>
              <a:rPr lang="ja-JP" altLang="en-US" b="1"/>
              <a:t>と</a:t>
            </a:r>
            <a:r>
              <a:rPr lang="ja-JP" altLang="ja-JP" b="1"/>
              <a:t>直接市場家</a:t>
            </a:r>
            <a:r>
              <a:rPr lang="en-US" altLang="ja-JP" b="1" dirty="0"/>
              <a:t>/VPP</a:t>
            </a:r>
            <a:br>
              <a:rPr lang="ja-JP" altLang="ja-JP"/>
            </a:br>
            <a:r>
              <a:rPr lang="ja-JP" altLang="ja-JP" sz="4400"/>
              <a:t>－ドイツにおける</a:t>
            </a:r>
            <a:r>
              <a:rPr lang="ja-JP" altLang="en-US" sz="4400"/>
              <a:t>再エネ市場統合</a:t>
            </a:r>
            <a:r>
              <a:rPr lang="ja-JP" altLang="ja-JP" sz="4400"/>
              <a:t>を中心に－</a:t>
            </a:r>
            <a:endParaRPr lang="ja-JP" altLang="ja-JP"/>
          </a:p>
        </p:txBody>
      </p:sp>
      <p:sp>
        <p:nvSpPr>
          <p:cNvPr id="3" name="サブタイトル 2">
            <a:extLst>
              <a:ext uri="{FF2B5EF4-FFF2-40B4-BE49-F238E27FC236}">
                <a16:creationId xmlns:a16="http://schemas.microsoft.com/office/drawing/2014/main" id="{FE281AFA-6EBB-9041-BECC-C420F9231200}"/>
              </a:ext>
            </a:extLst>
          </p:cNvPr>
          <p:cNvSpPr>
            <a:spLocks noGrp="1"/>
          </p:cNvSpPr>
          <p:nvPr>
            <p:ph type="subTitle" idx="1"/>
          </p:nvPr>
        </p:nvSpPr>
        <p:spPr>
          <a:xfrm>
            <a:off x="141050" y="3987279"/>
            <a:ext cx="11909898" cy="1392210"/>
          </a:xfrm>
        </p:spPr>
        <p:txBody>
          <a:bodyPr>
            <a:noAutofit/>
          </a:bodyPr>
          <a:lstStyle/>
          <a:p>
            <a:r>
              <a:rPr lang="ja-JP" altLang="en-US" sz="2200"/>
              <a:t>太陽光発電協会と京都大学による共催シンポジウム</a:t>
            </a:r>
            <a:endParaRPr lang="en-US" altLang="ja-JP" sz="2200" dirty="0"/>
          </a:p>
          <a:p>
            <a:r>
              <a:rPr lang="en-US" altLang="ja-JP" sz="2200" dirty="0"/>
              <a:t>2021</a:t>
            </a:r>
            <a:r>
              <a:rPr lang="ja-JP" altLang="en-US" sz="2200"/>
              <a:t>年</a:t>
            </a:r>
            <a:r>
              <a:rPr lang="en-US" altLang="ja-JP" sz="2200" dirty="0"/>
              <a:t>3</a:t>
            </a:r>
            <a:r>
              <a:rPr lang="ja-JP" altLang="en-US" sz="2200"/>
              <a:t>月</a:t>
            </a:r>
            <a:r>
              <a:rPr lang="en-US" altLang="ja-JP" sz="2200" dirty="0"/>
              <a:t>17</a:t>
            </a:r>
            <a:r>
              <a:rPr lang="ja-JP" altLang="en-US" sz="2200"/>
              <a:t>日（水）</a:t>
            </a:r>
            <a:endParaRPr lang="en-US" altLang="ja-JP" sz="2200" dirty="0"/>
          </a:p>
          <a:p>
            <a:r>
              <a:rPr kumimoji="1" lang="ja-JP" altLang="en-US" sz="2200"/>
              <a:t>於：オンライン</a:t>
            </a:r>
            <a:endParaRPr kumimoji="1" lang="ja-JP" altLang="en-US" sz="2200" dirty="0"/>
          </a:p>
        </p:txBody>
      </p:sp>
      <p:sp>
        <p:nvSpPr>
          <p:cNvPr id="4" name="テキスト ボックス 3">
            <a:extLst>
              <a:ext uri="{FF2B5EF4-FFF2-40B4-BE49-F238E27FC236}">
                <a16:creationId xmlns:a16="http://schemas.microsoft.com/office/drawing/2014/main" id="{930A106A-6474-B546-88A4-F4A5C17F228C}"/>
              </a:ext>
            </a:extLst>
          </p:cNvPr>
          <p:cNvSpPr txBox="1"/>
          <p:nvPr/>
        </p:nvSpPr>
        <p:spPr>
          <a:xfrm>
            <a:off x="1385976" y="5381013"/>
            <a:ext cx="9420045" cy="1169551"/>
          </a:xfrm>
          <a:prstGeom prst="rect">
            <a:avLst/>
          </a:prstGeom>
          <a:noFill/>
        </p:spPr>
        <p:txBody>
          <a:bodyPr wrap="square" rtlCol="0">
            <a:spAutoFit/>
          </a:bodyPr>
          <a:lstStyle/>
          <a:p>
            <a:pPr algn="ctr"/>
            <a:r>
              <a:rPr kumimoji="1" lang="ja-JP" altLang="en-US" sz="3500" b="1">
                <a:latin typeface="+mj-ea"/>
                <a:ea typeface="+mj-ea"/>
              </a:rPr>
              <a:t>中山琢夫</a:t>
            </a:r>
            <a:endParaRPr kumimoji="1" lang="en-US" altLang="ja-JP" sz="3500" b="1" dirty="0">
              <a:latin typeface="+mj-ea"/>
              <a:ea typeface="+mj-ea"/>
            </a:endParaRPr>
          </a:p>
          <a:p>
            <a:pPr algn="ctr"/>
            <a:r>
              <a:rPr kumimoji="1" lang="ja-JP" altLang="en-US" sz="3500" b="1">
                <a:latin typeface="+mj-ea"/>
                <a:ea typeface="+mj-ea"/>
              </a:rPr>
              <a:t>（京都大学大学院経済学研究科）</a:t>
            </a:r>
            <a:endParaRPr kumimoji="1" lang="ja-JP" altLang="en-US" sz="3500" b="1" dirty="0">
              <a:latin typeface="+mj-ea"/>
              <a:ea typeface="+mj-ea"/>
            </a:endParaRPr>
          </a:p>
        </p:txBody>
      </p:sp>
      <p:pic>
        <p:nvPicPr>
          <p:cNvPr id="8" name="図 7">
            <a:extLst>
              <a:ext uri="{FF2B5EF4-FFF2-40B4-BE49-F238E27FC236}">
                <a16:creationId xmlns:a16="http://schemas.microsoft.com/office/drawing/2014/main" id="{AD97DD3F-C47C-5647-B122-12E5044A0C87}"/>
              </a:ext>
            </a:extLst>
          </p:cNvPr>
          <p:cNvPicPr>
            <a:picLocks noChangeAspect="1"/>
          </p:cNvPicPr>
          <p:nvPr/>
        </p:nvPicPr>
        <p:blipFill>
          <a:blip r:embed="rId2"/>
          <a:stretch>
            <a:fillRect/>
          </a:stretch>
        </p:blipFill>
        <p:spPr>
          <a:xfrm>
            <a:off x="9160970" y="883816"/>
            <a:ext cx="2518277" cy="673654"/>
          </a:xfrm>
          <a:prstGeom prst="rect">
            <a:avLst/>
          </a:prstGeom>
        </p:spPr>
      </p:pic>
    </p:spTree>
    <p:extLst>
      <p:ext uri="{BB962C8B-B14F-4D97-AF65-F5344CB8AC3E}">
        <p14:creationId xmlns:p14="http://schemas.microsoft.com/office/powerpoint/2010/main" val="940305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973A7F-411F-6848-9B9C-C3549DCCF1A6}"/>
              </a:ext>
            </a:extLst>
          </p:cNvPr>
          <p:cNvSpPr>
            <a:spLocks noGrp="1"/>
          </p:cNvSpPr>
          <p:nvPr>
            <p:ph type="title"/>
          </p:nvPr>
        </p:nvSpPr>
        <p:spPr/>
        <p:txBody>
          <a:bodyPr/>
          <a:lstStyle/>
          <a:p>
            <a:r>
              <a:rPr lang="en-US" altLang="ja-JP" dirty="0"/>
              <a:t>2.2 </a:t>
            </a:r>
            <a:r>
              <a:rPr lang="ja-JP" altLang="en-US"/>
              <a:t>ドイツの市場プレミアム制度の目的</a:t>
            </a:r>
            <a:endParaRPr kumimoji="1" lang="ja-JP" altLang="en-US"/>
          </a:p>
        </p:txBody>
      </p:sp>
      <p:sp>
        <p:nvSpPr>
          <p:cNvPr id="3" name="コンテンツ プレースホルダー 2">
            <a:extLst>
              <a:ext uri="{FF2B5EF4-FFF2-40B4-BE49-F238E27FC236}">
                <a16:creationId xmlns:a16="http://schemas.microsoft.com/office/drawing/2014/main" id="{D93E14AD-7BA3-4946-BF9B-92EE18A39259}"/>
              </a:ext>
            </a:extLst>
          </p:cNvPr>
          <p:cNvSpPr>
            <a:spLocks noGrp="1"/>
          </p:cNvSpPr>
          <p:nvPr>
            <p:ph idx="1"/>
          </p:nvPr>
        </p:nvSpPr>
        <p:spPr/>
        <p:txBody>
          <a:bodyPr>
            <a:normAutofit fontScale="92500" lnSpcReduction="10000"/>
          </a:bodyPr>
          <a:lstStyle/>
          <a:p>
            <a:pPr marL="514350" indent="-514350">
              <a:buFont typeface="+mj-lt"/>
              <a:buAutoNum type="arabicPeriod"/>
            </a:pPr>
            <a:r>
              <a:rPr kumimoji="1" lang="ja-JP" altLang="en-US"/>
              <a:t>（狭義的な）市場統合</a:t>
            </a:r>
            <a:endParaRPr kumimoji="1" lang="en-US" altLang="ja-JP" dirty="0"/>
          </a:p>
          <a:p>
            <a:pPr lvl="1"/>
            <a:r>
              <a:rPr lang="ja-JP" altLang="en-US"/>
              <a:t>再エネ電源に、電力市場価格を参照させる</a:t>
            </a:r>
            <a:endParaRPr lang="en-US" altLang="ja-JP" dirty="0"/>
          </a:p>
          <a:p>
            <a:pPr lvl="2"/>
            <a:r>
              <a:rPr kumimoji="1" lang="ja-JP" altLang="en-US"/>
              <a:t>価格リスクを市場参加</a:t>
            </a:r>
            <a:r>
              <a:rPr lang="ja-JP" altLang="en-US"/>
              <a:t>者に</a:t>
            </a:r>
            <a:r>
              <a:rPr kumimoji="1" lang="ja-JP" altLang="en-US"/>
              <a:t>さらけ出す</a:t>
            </a:r>
            <a:endParaRPr kumimoji="1" lang="en-US" altLang="ja-JP" dirty="0"/>
          </a:p>
          <a:p>
            <a:pPr lvl="1"/>
            <a:r>
              <a:rPr lang="ja-JP" altLang="en-US"/>
              <a:t>発電事業者の収入は、原則として電力市場で決定される</a:t>
            </a:r>
            <a:endParaRPr lang="en-US" altLang="ja-JP" dirty="0"/>
          </a:p>
          <a:p>
            <a:pPr marL="514350" indent="-514350">
              <a:buFont typeface="+mj-lt"/>
              <a:buAutoNum type="arabicPeriod"/>
            </a:pPr>
            <a:r>
              <a:rPr kumimoji="1" lang="ja-JP" altLang="en-US"/>
              <a:t>システム統合</a:t>
            </a:r>
            <a:endParaRPr kumimoji="1" lang="en-US" altLang="ja-JP" dirty="0"/>
          </a:p>
          <a:p>
            <a:pPr lvl="1"/>
            <a:r>
              <a:rPr lang="ja-JP" altLang="en-US"/>
              <a:t>市場連動型のプレミアムスキームは、電力系統の安定性を維持</a:t>
            </a:r>
            <a:endParaRPr lang="en-US" altLang="ja-JP" dirty="0"/>
          </a:p>
          <a:p>
            <a:pPr lvl="2"/>
            <a:r>
              <a:rPr kumimoji="1" lang="ja-JP" altLang="en-US"/>
              <a:t>価格シグナルで需給をバランシングするのに貢献</a:t>
            </a:r>
            <a:endParaRPr kumimoji="1" lang="en-US" altLang="ja-JP" dirty="0"/>
          </a:p>
          <a:p>
            <a:pPr lvl="1"/>
            <a:r>
              <a:rPr lang="ja-JP" altLang="en-US"/>
              <a:t>発電事業者が調整力等を供給するインセンティブ</a:t>
            </a:r>
            <a:endParaRPr lang="en-US" altLang="ja-JP" dirty="0"/>
          </a:p>
          <a:p>
            <a:pPr lvl="2"/>
            <a:r>
              <a:rPr lang="ja-JP" altLang="en-US"/>
              <a:t>需要に応じた電力供給が推奨される</a:t>
            </a:r>
            <a:endParaRPr lang="en-US" altLang="ja-JP" dirty="0"/>
          </a:p>
          <a:p>
            <a:pPr marL="514350" indent="-514350">
              <a:buFont typeface="+mj-lt"/>
              <a:buAutoNum type="arabicPeriod"/>
            </a:pPr>
            <a:r>
              <a:rPr kumimoji="1" lang="ja-JP" altLang="en-US"/>
              <a:t>直接市場取引</a:t>
            </a:r>
            <a:endParaRPr kumimoji="1" lang="en-US" altLang="ja-JP" dirty="0"/>
          </a:p>
          <a:p>
            <a:pPr lvl="1"/>
            <a:r>
              <a:rPr lang="ja-JP" altLang="en-US"/>
              <a:t>発電事業者を、受動的な参加者から、能動的な市場参加者に進化させる</a:t>
            </a:r>
            <a:endParaRPr lang="en-US" altLang="ja-JP" dirty="0"/>
          </a:p>
          <a:p>
            <a:pPr lvl="1"/>
            <a:r>
              <a:rPr kumimoji="1" lang="ja-JP" altLang="en-US"/>
              <a:t>市場のオペレーションを経験し、市場価格と整合した生産決定</a:t>
            </a:r>
          </a:p>
        </p:txBody>
      </p:sp>
      <p:sp>
        <p:nvSpPr>
          <p:cNvPr id="4" name="スライド番号プレースホルダー 3">
            <a:extLst>
              <a:ext uri="{FF2B5EF4-FFF2-40B4-BE49-F238E27FC236}">
                <a16:creationId xmlns:a16="http://schemas.microsoft.com/office/drawing/2014/main" id="{3B463DAE-FFED-284D-A0AD-802141073DBF}"/>
              </a:ext>
            </a:extLst>
          </p:cNvPr>
          <p:cNvSpPr>
            <a:spLocks noGrp="1"/>
          </p:cNvSpPr>
          <p:nvPr>
            <p:ph type="sldNum" sz="quarter" idx="12"/>
          </p:nvPr>
        </p:nvSpPr>
        <p:spPr/>
        <p:txBody>
          <a:bodyPr/>
          <a:lstStyle/>
          <a:p>
            <a:fld id="{1F3B8331-B05F-3848-BD1F-8A7DF3663C46}" type="slidenum">
              <a:rPr kumimoji="1" lang="ja-JP" altLang="en-US" smtClean="0"/>
              <a:t>9</a:t>
            </a:fld>
            <a:endParaRPr kumimoji="1" lang="ja-JP" altLang="en-US"/>
          </a:p>
        </p:txBody>
      </p:sp>
    </p:spTree>
    <p:extLst>
      <p:ext uri="{BB962C8B-B14F-4D97-AF65-F5344CB8AC3E}">
        <p14:creationId xmlns:p14="http://schemas.microsoft.com/office/powerpoint/2010/main" val="3872856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7D9EFB-241A-EC4D-AD89-2614D78C0C76}"/>
              </a:ext>
            </a:extLst>
          </p:cNvPr>
          <p:cNvSpPr>
            <a:spLocks noGrp="1"/>
          </p:cNvSpPr>
          <p:nvPr>
            <p:ph type="title"/>
          </p:nvPr>
        </p:nvSpPr>
        <p:spPr/>
        <p:txBody>
          <a:bodyPr/>
          <a:lstStyle/>
          <a:p>
            <a:r>
              <a:rPr kumimoji="1" lang="ja-JP" altLang="en-US"/>
              <a:t>直接市場取引</a:t>
            </a:r>
          </a:p>
        </p:txBody>
      </p:sp>
      <p:sp>
        <p:nvSpPr>
          <p:cNvPr id="3" name="コンテンツ プレースホルダー 2">
            <a:extLst>
              <a:ext uri="{FF2B5EF4-FFF2-40B4-BE49-F238E27FC236}">
                <a16:creationId xmlns:a16="http://schemas.microsoft.com/office/drawing/2014/main" id="{9542F3D0-FDD7-FD4A-A4F4-151961ED0FFD}"/>
              </a:ext>
            </a:extLst>
          </p:cNvPr>
          <p:cNvSpPr>
            <a:spLocks noGrp="1"/>
          </p:cNvSpPr>
          <p:nvPr>
            <p:ph idx="1"/>
          </p:nvPr>
        </p:nvSpPr>
        <p:spPr/>
        <p:txBody>
          <a:bodyPr/>
          <a:lstStyle/>
          <a:p>
            <a:r>
              <a:rPr kumimoji="1" lang="ja-JP" altLang="en-US"/>
              <a:t>需要が高い時間帯に売電</a:t>
            </a:r>
            <a:endParaRPr kumimoji="1" lang="en-US" altLang="ja-JP" dirty="0"/>
          </a:p>
          <a:p>
            <a:pPr lvl="1"/>
            <a:r>
              <a:rPr kumimoji="1" lang="ja-JP" altLang="en-US"/>
              <a:t>市場価格は高いため、市場プレミアムで高い収入</a:t>
            </a:r>
            <a:endParaRPr kumimoji="1" lang="en-US" altLang="ja-JP" dirty="0"/>
          </a:p>
          <a:p>
            <a:pPr lvl="2"/>
            <a:r>
              <a:rPr lang="ja-JP" altLang="en-US"/>
              <a:t>固定価格の</a:t>
            </a:r>
            <a:r>
              <a:rPr lang="en-US" altLang="ja-JP" dirty="0"/>
              <a:t>FIT</a:t>
            </a:r>
            <a:r>
              <a:rPr lang="ja-JP" altLang="en-US"/>
              <a:t>と比較しても、収入を改善</a:t>
            </a:r>
            <a:endParaRPr lang="en-US" altLang="ja-JP" dirty="0"/>
          </a:p>
          <a:p>
            <a:pPr lvl="2"/>
            <a:r>
              <a:rPr kumimoji="1" lang="en-US" altLang="ja-JP" dirty="0"/>
              <a:t>FIP</a:t>
            </a:r>
            <a:r>
              <a:rPr kumimoji="1" lang="ja-JP" altLang="en-US"/>
              <a:t>による直接市場取引へのインセンティブ</a:t>
            </a:r>
            <a:endParaRPr kumimoji="1" lang="en-US" altLang="ja-JP" dirty="0"/>
          </a:p>
          <a:p>
            <a:pPr lvl="1"/>
            <a:r>
              <a:rPr lang="ja-JP" altLang="en-US"/>
              <a:t>管理プレミアムを使って、取引費用リスクを低減</a:t>
            </a:r>
            <a:endParaRPr lang="en-US" altLang="ja-JP" dirty="0"/>
          </a:p>
          <a:p>
            <a:r>
              <a:rPr kumimoji="1" lang="ja-JP" altLang="en-US"/>
              <a:t>電力システムの効率に関する発電行動の変化</a:t>
            </a:r>
            <a:endParaRPr kumimoji="1" lang="en-US" altLang="ja-JP" dirty="0"/>
          </a:p>
          <a:p>
            <a:pPr lvl="1"/>
            <a:r>
              <a:rPr lang="ja-JP" altLang="en-US"/>
              <a:t>需要志向の発電行動</a:t>
            </a:r>
            <a:endParaRPr lang="en-US" altLang="ja-JP" dirty="0"/>
          </a:p>
          <a:p>
            <a:pPr lvl="2"/>
            <a:r>
              <a:rPr kumimoji="1" lang="ja-JP" altLang="en-US"/>
              <a:t>再エネのシステム統合</a:t>
            </a:r>
            <a:endParaRPr kumimoji="1" lang="en-US" altLang="ja-JP" dirty="0"/>
          </a:p>
          <a:p>
            <a:pPr lvl="1"/>
            <a:r>
              <a:rPr lang="ja-JP" altLang="en-US"/>
              <a:t>発電行動の変更によって、システムの全体の経費削減</a:t>
            </a:r>
            <a:endParaRPr lang="en-US" altLang="ja-JP" dirty="0"/>
          </a:p>
          <a:p>
            <a:pPr lvl="2"/>
            <a:r>
              <a:rPr kumimoji="1" lang="ja-JP" altLang="en-US"/>
              <a:t>とくに、ディスパッチ可能な電源</a:t>
            </a:r>
          </a:p>
        </p:txBody>
      </p:sp>
      <p:sp>
        <p:nvSpPr>
          <p:cNvPr id="4" name="スライド番号プレースホルダー 3">
            <a:extLst>
              <a:ext uri="{FF2B5EF4-FFF2-40B4-BE49-F238E27FC236}">
                <a16:creationId xmlns:a16="http://schemas.microsoft.com/office/drawing/2014/main" id="{28D3BD27-937E-F342-A3CF-B01AC5F743DD}"/>
              </a:ext>
            </a:extLst>
          </p:cNvPr>
          <p:cNvSpPr>
            <a:spLocks noGrp="1"/>
          </p:cNvSpPr>
          <p:nvPr>
            <p:ph type="sldNum" sz="quarter" idx="12"/>
          </p:nvPr>
        </p:nvSpPr>
        <p:spPr/>
        <p:txBody>
          <a:bodyPr/>
          <a:lstStyle/>
          <a:p>
            <a:fld id="{1F3B8331-B05F-3848-BD1F-8A7DF3663C46}" type="slidenum">
              <a:rPr kumimoji="1" lang="ja-JP" altLang="en-US" smtClean="0"/>
              <a:t>10</a:t>
            </a:fld>
            <a:endParaRPr kumimoji="1" lang="ja-JP" altLang="en-US"/>
          </a:p>
        </p:txBody>
      </p:sp>
    </p:spTree>
    <p:extLst>
      <p:ext uri="{BB962C8B-B14F-4D97-AF65-F5344CB8AC3E}">
        <p14:creationId xmlns:p14="http://schemas.microsoft.com/office/powerpoint/2010/main" val="2318419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A7C51-6166-C840-A900-2803281D9028}"/>
              </a:ext>
            </a:extLst>
          </p:cNvPr>
          <p:cNvSpPr>
            <a:spLocks noGrp="1"/>
          </p:cNvSpPr>
          <p:nvPr>
            <p:ph type="title"/>
          </p:nvPr>
        </p:nvSpPr>
        <p:spPr/>
        <p:txBody>
          <a:bodyPr/>
          <a:lstStyle/>
          <a:p>
            <a:r>
              <a:rPr kumimoji="1" lang="ja-JP" altLang="en-US"/>
              <a:t>変動性電源にとっての直接市場取引</a:t>
            </a:r>
          </a:p>
        </p:txBody>
      </p:sp>
      <p:sp>
        <p:nvSpPr>
          <p:cNvPr id="3" name="コンテンツ プレースホルダー 2">
            <a:extLst>
              <a:ext uri="{FF2B5EF4-FFF2-40B4-BE49-F238E27FC236}">
                <a16:creationId xmlns:a16="http://schemas.microsoft.com/office/drawing/2014/main" id="{2DCB10EF-A5C1-8B45-96AF-DDB649F769FC}"/>
              </a:ext>
            </a:extLst>
          </p:cNvPr>
          <p:cNvSpPr>
            <a:spLocks noGrp="1"/>
          </p:cNvSpPr>
          <p:nvPr>
            <p:ph idx="1"/>
          </p:nvPr>
        </p:nvSpPr>
        <p:spPr/>
        <p:txBody>
          <a:bodyPr/>
          <a:lstStyle/>
          <a:p>
            <a:r>
              <a:rPr kumimoji="1" lang="ja-JP" altLang="en-US"/>
              <a:t>風力・太陽光発電事業者にとって</a:t>
            </a:r>
            <a:endParaRPr kumimoji="1" lang="en-US" altLang="ja-JP" dirty="0"/>
          </a:p>
          <a:p>
            <a:pPr lvl="1"/>
            <a:r>
              <a:rPr lang="ja-JP" altLang="en-US"/>
              <a:t>需要と供給バランスをとるための、少なくとも短期的なオプションを奨励</a:t>
            </a:r>
            <a:endParaRPr lang="en-US" altLang="ja-JP" dirty="0"/>
          </a:p>
          <a:p>
            <a:pPr lvl="1"/>
            <a:r>
              <a:rPr kumimoji="1" lang="ja-JP" altLang="en-US"/>
              <a:t>ネガティブプライスの時の自主的な出力抑制</a:t>
            </a:r>
            <a:endParaRPr kumimoji="1" lang="en-US" altLang="ja-JP" dirty="0"/>
          </a:p>
          <a:p>
            <a:pPr lvl="1"/>
            <a:r>
              <a:rPr lang="ja-JP" altLang="en-US"/>
              <a:t>メンテナンス計画の調整</a:t>
            </a:r>
            <a:endParaRPr lang="en-US" altLang="ja-JP" dirty="0"/>
          </a:p>
          <a:p>
            <a:pPr lvl="2"/>
            <a:r>
              <a:rPr kumimoji="1" lang="ja-JP" altLang="en-US"/>
              <a:t>需要の少ない時期へ</a:t>
            </a:r>
            <a:endParaRPr kumimoji="1" lang="en-US" altLang="ja-JP" dirty="0"/>
          </a:p>
          <a:p>
            <a:r>
              <a:rPr lang="ja-JP" altLang="en-US"/>
              <a:t>フィードインの予測の質の改善</a:t>
            </a:r>
            <a:endParaRPr lang="en-US" altLang="ja-JP" dirty="0"/>
          </a:p>
          <a:p>
            <a:pPr lvl="1"/>
            <a:r>
              <a:rPr kumimoji="1" lang="ja-JP" altLang="en-US"/>
              <a:t>発電事業者と市場との間の情報交換</a:t>
            </a:r>
            <a:r>
              <a:rPr lang="ja-JP" altLang="en-US"/>
              <a:t>を直感的に</a:t>
            </a:r>
            <a:endParaRPr lang="en-US" altLang="ja-JP" dirty="0"/>
          </a:p>
          <a:p>
            <a:pPr lvl="1"/>
            <a:r>
              <a:rPr kumimoji="1" lang="ja-JP" altLang="en-US"/>
              <a:t>予測エラーのバランスをとるための費用が削減</a:t>
            </a:r>
            <a:endParaRPr kumimoji="1" lang="en-US" altLang="ja-JP" dirty="0"/>
          </a:p>
          <a:p>
            <a:pPr lvl="2"/>
            <a:r>
              <a:rPr kumimoji="1" lang="ja-JP" altLang="en-US"/>
              <a:t>市場プレミアム制度では、発電事業者が負担しなければならない</a:t>
            </a:r>
            <a:endParaRPr kumimoji="1" lang="en-US" altLang="ja-JP" dirty="0"/>
          </a:p>
          <a:p>
            <a:pPr lvl="1"/>
            <a:endParaRPr kumimoji="1" lang="ja-JP" altLang="en-US"/>
          </a:p>
        </p:txBody>
      </p:sp>
      <p:sp>
        <p:nvSpPr>
          <p:cNvPr id="4" name="スライド番号プレースホルダー 3">
            <a:extLst>
              <a:ext uri="{FF2B5EF4-FFF2-40B4-BE49-F238E27FC236}">
                <a16:creationId xmlns:a16="http://schemas.microsoft.com/office/drawing/2014/main" id="{36448F4B-2073-7B41-B5FB-F38CE7C5038E}"/>
              </a:ext>
            </a:extLst>
          </p:cNvPr>
          <p:cNvSpPr>
            <a:spLocks noGrp="1"/>
          </p:cNvSpPr>
          <p:nvPr>
            <p:ph type="sldNum" sz="quarter" idx="12"/>
          </p:nvPr>
        </p:nvSpPr>
        <p:spPr/>
        <p:txBody>
          <a:bodyPr/>
          <a:lstStyle/>
          <a:p>
            <a:fld id="{1F3B8331-B05F-3848-BD1F-8A7DF3663C46}" type="slidenum">
              <a:rPr kumimoji="1" lang="ja-JP" altLang="en-US" smtClean="0"/>
              <a:t>11</a:t>
            </a:fld>
            <a:endParaRPr kumimoji="1" lang="ja-JP" altLang="en-US"/>
          </a:p>
        </p:txBody>
      </p:sp>
    </p:spTree>
    <p:extLst>
      <p:ext uri="{BB962C8B-B14F-4D97-AF65-F5344CB8AC3E}">
        <p14:creationId xmlns:p14="http://schemas.microsoft.com/office/powerpoint/2010/main" val="2671174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973A7F-411F-6848-9B9C-C3549DCCF1A6}"/>
              </a:ext>
            </a:extLst>
          </p:cNvPr>
          <p:cNvSpPr>
            <a:spLocks noGrp="1"/>
          </p:cNvSpPr>
          <p:nvPr>
            <p:ph type="title"/>
          </p:nvPr>
        </p:nvSpPr>
        <p:spPr/>
        <p:txBody>
          <a:bodyPr/>
          <a:lstStyle/>
          <a:p>
            <a:r>
              <a:rPr lang="en-US" altLang="ja-JP" dirty="0"/>
              <a:t>2.3 EEG2012</a:t>
            </a:r>
            <a:r>
              <a:rPr lang="ja-JP" altLang="en-US"/>
              <a:t>の市場プレミアムの成果</a:t>
            </a:r>
            <a:endParaRPr kumimoji="1" lang="ja-JP" altLang="en-US"/>
          </a:p>
        </p:txBody>
      </p:sp>
      <p:sp>
        <p:nvSpPr>
          <p:cNvPr id="3" name="コンテンツ プレースホルダー 2">
            <a:extLst>
              <a:ext uri="{FF2B5EF4-FFF2-40B4-BE49-F238E27FC236}">
                <a16:creationId xmlns:a16="http://schemas.microsoft.com/office/drawing/2014/main" id="{D93E14AD-7BA3-4946-BF9B-92EE18A39259}"/>
              </a:ext>
            </a:extLst>
          </p:cNvPr>
          <p:cNvSpPr>
            <a:spLocks noGrp="1"/>
          </p:cNvSpPr>
          <p:nvPr>
            <p:ph idx="1"/>
          </p:nvPr>
        </p:nvSpPr>
        <p:spPr/>
        <p:txBody>
          <a:bodyPr>
            <a:normAutofit/>
          </a:bodyPr>
          <a:lstStyle/>
          <a:p>
            <a:r>
              <a:rPr kumimoji="1" lang="ja-JP" altLang="en-US"/>
              <a:t>直接市場参加の数は、成功裏に増加</a:t>
            </a:r>
            <a:endParaRPr kumimoji="1" lang="en-US" altLang="ja-JP" dirty="0"/>
          </a:p>
          <a:p>
            <a:endParaRPr kumimoji="1" lang="en-US" altLang="ja-JP" dirty="0"/>
          </a:p>
          <a:p>
            <a:r>
              <a:rPr lang="en-US" altLang="ja-JP" dirty="0"/>
              <a:t>EEG</a:t>
            </a:r>
            <a:r>
              <a:rPr lang="ja-JP" altLang="en-US"/>
              <a:t>適用導入容量のうち、</a:t>
            </a:r>
            <a:r>
              <a:rPr lang="en-US" altLang="ja-JP" dirty="0"/>
              <a:t>49</a:t>
            </a:r>
            <a:r>
              <a:rPr lang="ja-JP" altLang="en-US"/>
              <a:t>％が市場プレミアム制度（</a:t>
            </a:r>
            <a:r>
              <a:rPr lang="en-US" altLang="ja-JP" dirty="0"/>
              <a:t>2014</a:t>
            </a:r>
            <a:r>
              <a:rPr lang="ja-JP" altLang="en-US"/>
              <a:t>）</a:t>
            </a:r>
            <a:endParaRPr lang="en-US" altLang="ja-JP" dirty="0"/>
          </a:p>
          <a:p>
            <a:endParaRPr lang="en-US" altLang="ja-JP" dirty="0"/>
          </a:p>
          <a:p>
            <a:r>
              <a:rPr kumimoji="1" lang="ja-JP" altLang="en-US"/>
              <a:t>当初は、風力発電の多くが市場プレミアムを選択</a:t>
            </a:r>
            <a:endParaRPr kumimoji="1" lang="en-US" altLang="ja-JP" dirty="0"/>
          </a:p>
          <a:p>
            <a:endParaRPr kumimoji="1" lang="en-US" altLang="ja-JP" dirty="0"/>
          </a:p>
          <a:p>
            <a:r>
              <a:rPr lang="ja-JP" altLang="en-US"/>
              <a:t>他の再エネの参加も増加（</a:t>
            </a:r>
            <a:r>
              <a:rPr lang="en-US" altLang="ja-JP" dirty="0"/>
              <a:t>2014</a:t>
            </a:r>
            <a:r>
              <a:rPr lang="ja-JP" altLang="en-US"/>
              <a:t>年</a:t>
            </a:r>
            <a:r>
              <a:rPr lang="en-US" altLang="ja-JP" dirty="0"/>
              <a:t>4</a:t>
            </a:r>
            <a:r>
              <a:rPr lang="ja-JP" altLang="en-US"/>
              <a:t>月）</a:t>
            </a:r>
            <a:endParaRPr lang="en-US" altLang="ja-JP" dirty="0"/>
          </a:p>
          <a:p>
            <a:pPr lvl="1"/>
            <a:r>
              <a:rPr lang="ja-JP" altLang="en-US"/>
              <a:t>バイオマス発電約</a:t>
            </a:r>
            <a:r>
              <a:rPr lang="en-US" altLang="ja-JP" dirty="0"/>
              <a:t>60</a:t>
            </a:r>
            <a:r>
              <a:rPr lang="ja-JP" altLang="en-US"/>
              <a:t>％</a:t>
            </a:r>
            <a:endParaRPr lang="en-US" altLang="ja-JP" dirty="0"/>
          </a:p>
          <a:p>
            <a:pPr lvl="1"/>
            <a:r>
              <a:rPr kumimoji="1" lang="ja-JP" altLang="en-US"/>
              <a:t>太陽光発電も</a:t>
            </a:r>
            <a:r>
              <a:rPr lang="en-US" altLang="ja-JP" dirty="0"/>
              <a:t>13.3</a:t>
            </a:r>
            <a:r>
              <a:rPr lang="ja-JP" altLang="en-US"/>
              <a:t>％</a:t>
            </a:r>
            <a:endParaRPr kumimoji="1" lang="ja-JP" altLang="en-US"/>
          </a:p>
        </p:txBody>
      </p:sp>
      <p:sp>
        <p:nvSpPr>
          <p:cNvPr id="4" name="スライド番号プレースホルダー 3">
            <a:extLst>
              <a:ext uri="{FF2B5EF4-FFF2-40B4-BE49-F238E27FC236}">
                <a16:creationId xmlns:a16="http://schemas.microsoft.com/office/drawing/2014/main" id="{3B463DAE-FFED-284D-A0AD-802141073DBF}"/>
              </a:ext>
            </a:extLst>
          </p:cNvPr>
          <p:cNvSpPr>
            <a:spLocks noGrp="1"/>
          </p:cNvSpPr>
          <p:nvPr>
            <p:ph type="sldNum" sz="quarter" idx="12"/>
          </p:nvPr>
        </p:nvSpPr>
        <p:spPr/>
        <p:txBody>
          <a:bodyPr/>
          <a:lstStyle/>
          <a:p>
            <a:fld id="{1F3B8331-B05F-3848-BD1F-8A7DF3663C46}" type="slidenum">
              <a:rPr kumimoji="1" lang="ja-JP" altLang="en-US" smtClean="0"/>
              <a:t>12</a:t>
            </a:fld>
            <a:endParaRPr kumimoji="1" lang="ja-JP" altLang="en-US"/>
          </a:p>
        </p:txBody>
      </p:sp>
    </p:spTree>
    <p:extLst>
      <p:ext uri="{BB962C8B-B14F-4D97-AF65-F5344CB8AC3E}">
        <p14:creationId xmlns:p14="http://schemas.microsoft.com/office/powerpoint/2010/main" val="178838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6BAD40-6756-2E47-BBA7-60329D34FBDF}"/>
              </a:ext>
            </a:extLst>
          </p:cNvPr>
          <p:cNvSpPr>
            <a:spLocks noGrp="1"/>
          </p:cNvSpPr>
          <p:nvPr>
            <p:ph type="title"/>
          </p:nvPr>
        </p:nvSpPr>
        <p:spPr/>
        <p:txBody>
          <a:bodyPr/>
          <a:lstStyle/>
          <a:p>
            <a:r>
              <a:rPr kumimoji="1" lang="ja-JP" altLang="en-US"/>
              <a:t>市場プレミアム制度による導入容量（</a:t>
            </a:r>
            <a:r>
              <a:rPr kumimoji="1" lang="en-US" altLang="ja-JP" dirty="0"/>
              <a:t>2012-2014</a:t>
            </a:r>
            <a:r>
              <a:rPr kumimoji="1" lang="ja-JP" altLang="en-US"/>
              <a:t>）</a:t>
            </a:r>
          </a:p>
        </p:txBody>
      </p:sp>
      <p:sp>
        <p:nvSpPr>
          <p:cNvPr id="4" name="スライド番号プレースホルダー 3">
            <a:extLst>
              <a:ext uri="{FF2B5EF4-FFF2-40B4-BE49-F238E27FC236}">
                <a16:creationId xmlns:a16="http://schemas.microsoft.com/office/drawing/2014/main" id="{FE2577F4-D945-364C-84BA-49E758815B85}"/>
              </a:ext>
            </a:extLst>
          </p:cNvPr>
          <p:cNvSpPr>
            <a:spLocks noGrp="1"/>
          </p:cNvSpPr>
          <p:nvPr>
            <p:ph type="sldNum" sz="quarter" idx="12"/>
          </p:nvPr>
        </p:nvSpPr>
        <p:spPr/>
        <p:txBody>
          <a:bodyPr/>
          <a:lstStyle/>
          <a:p>
            <a:fld id="{1F3B8331-B05F-3848-BD1F-8A7DF3663C46}" type="slidenum">
              <a:rPr kumimoji="1" lang="ja-JP" altLang="en-US" smtClean="0"/>
              <a:t>13</a:t>
            </a:fld>
            <a:endParaRPr kumimoji="1" lang="ja-JP" altLang="en-US"/>
          </a:p>
        </p:txBody>
      </p:sp>
      <p:pic>
        <p:nvPicPr>
          <p:cNvPr id="7" name="図 6">
            <a:extLst>
              <a:ext uri="{FF2B5EF4-FFF2-40B4-BE49-F238E27FC236}">
                <a16:creationId xmlns:a16="http://schemas.microsoft.com/office/drawing/2014/main" id="{A2C5C790-53FC-8748-B9EB-63C01CEAE73E}"/>
              </a:ext>
            </a:extLst>
          </p:cNvPr>
          <p:cNvPicPr/>
          <p:nvPr/>
        </p:nvPicPr>
        <p:blipFill>
          <a:blip r:embed="rId2"/>
          <a:stretch>
            <a:fillRect/>
          </a:stretch>
        </p:blipFill>
        <p:spPr>
          <a:xfrm>
            <a:off x="2058818" y="1690688"/>
            <a:ext cx="7542382" cy="4577810"/>
          </a:xfrm>
          <a:prstGeom prst="rect">
            <a:avLst/>
          </a:prstGeom>
        </p:spPr>
      </p:pic>
      <p:sp>
        <p:nvSpPr>
          <p:cNvPr id="8" name="テキスト ボックス 7">
            <a:extLst>
              <a:ext uri="{FF2B5EF4-FFF2-40B4-BE49-F238E27FC236}">
                <a16:creationId xmlns:a16="http://schemas.microsoft.com/office/drawing/2014/main" id="{648A704F-78DD-3B47-A845-3CC105FB8B4B}"/>
              </a:ext>
            </a:extLst>
          </p:cNvPr>
          <p:cNvSpPr txBox="1"/>
          <p:nvPr/>
        </p:nvSpPr>
        <p:spPr>
          <a:xfrm>
            <a:off x="4652683" y="6356350"/>
            <a:ext cx="6902823" cy="369332"/>
          </a:xfrm>
          <a:prstGeom prst="rect">
            <a:avLst/>
          </a:prstGeom>
          <a:noFill/>
        </p:spPr>
        <p:txBody>
          <a:bodyPr wrap="square" rtlCol="0">
            <a:spAutoFit/>
          </a:bodyPr>
          <a:lstStyle/>
          <a:p>
            <a:r>
              <a:rPr lang="ja-JP" altLang="ja-JP"/>
              <a:t>出所：</a:t>
            </a:r>
            <a:r>
              <a:rPr lang="en-US" altLang="ja-JP" dirty="0" err="1"/>
              <a:t>Purkus</a:t>
            </a:r>
            <a:r>
              <a:rPr lang="en-US" altLang="ja-JP" dirty="0"/>
              <a:t> et al., (2015) based on 50Hertz et al., (2014)</a:t>
            </a:r>
            <a:endParaRPr lang="ja-JP" altLang="ja-JP"/>
          </a:p>
        </p:txBody>
      </p:sp>
    </p:spTree>
    <p:extLst>
      <p:ext uri="{BB962C8B-B14F-4D97-AF65-F5344CB8AC3E}">
        <p14:creationId xmlns:p14="http://schemas.microsoft.com/office/powerpoint/2010/main" val="3804621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8FC292-8692-7A41-A803-D3196EE1B40A}"/>
              </a:ext>
            </a:extLst>
          </p:cNvPr>
          <p:cNvSpPr>
            <a:spLocks noGrp="1"/>
          </p:cNvSpPr>
          <p:nvPr>
            <p:ph type="title"/>
          </p:nvPr>
        </p:nvSpPr>
        <p:spPr/>
        <p:txBody>
          <a:bodyPr/>
          <a:lstStyle/>
          <a:p>
            <a:r>
              <a:rPr kumimoji="1" lang="en-US" altLang="ja-JP" dirty="0"/>
              <a:t>EEG</a:t>
            </a:r>
            <a:r>
              <a:rPr kumimoji="1" lang="ja-JP" altLang="en-US"/>
              <a:t>対象のうち、直接市場取引の容量シェア（</a:t>
            </a:r>
            <a:r>
              <a:rPr kumimoji="1" lang="en-US" altLang="ja-JP" dirty="0"/>
              <a:t>2014</a:t>
            </a:r>
            <a:r>
              <a:rPr kumimoji="1" lang="ja-JP" altLang="en-US"/>
              <a:t>年</a:t>
            </a:r>
            <a:r>
              <a:rPr kumimoji="1" lang="en-US" altLang="ja-JP" dirty="0"/>
              <a:t>4</a:t>
            </a:r>
            <a:r>
              <a:rPr kumimoji="1" lang="ja-JP" altLang="en-US"/>
              <a:t>月）</a:t>
            </a:r>
          </a:p>
        </p:txBody>
      </p:sp>
      <p:sp>
        <p:nvSpPr>
          <p:cNvPr id="4" name="スライド番号プレースホルダー 3">
            <a:extLst>
              <a:ext uri="{FF2B5EF4-FFF2-40B4-BE49-F238E27FC236}">
                <a16:creationId xmlns:a16="http://schemas.microsoft.com/office/drawing/2014/main" id="{BB7747A5-25FA-3A4E-9BAC-73646F1A0FD7}"/>
              </a:ext>
            </a:extLst>
          </p:cNvPr>
          <p:cNvSpPr>
            <a:spLocks noGrp="1"/>
          </p:cNvSpPr>
          <p:nvPr>
            <p:ph type="sldNum" sz="quarter" idx="12"/>
          </p:nvPr>
        </p:nvSpPr>
        <p:spPr/>
        <p:txBody>
          <a:bodyPr/>
          <a:lstStyle/>
          <a:p>
            <a:fld id="{1F3B8331-B05F-3848-BD1F-8A7DF3663C46}" type="slidenum">
              <a:rPr kumimoji="1" lang="ja-JP" altLang="en-US" smtClean="0"/>
              <a:t>14</a:t>
            </a:fld>
            <a:endParaRPr kumimoji="1" lang="ja-JP" altLang="en-US"/>
          </a:p>
        </p:txBody>
      </p:sp>
      <p:pic>
        <p:nvPicPr>
          <p:cNvPr id="5" name="図 4">
            <a:extLst>
              <a:ext uri="{FF2B5EF4-FFF2-40B4-BE49-F238E27FC236}">
                <a16:creationId xmlns:a16="http://schemas.microsoft.com/office/drawing/2014/main" id="{AB886E91-F294-4248-8B72-68AE1FEA1EDE}"/>
              </a:ext>
            </a:extLst>
          </p:cNvPr>
          <p:cNvPicPr/>
          <p:nvPr/>
        </p:nvPicPr>
        <p:blipFill>
          <a:blip r:embed="rId2"/>
          <a:stretch>
            <a:fillRect/>
          </a:stretch>
        </p:blipFill>
        <p:spPr>
          <a:xfrm>
            <a:off x="1837765" y="1598986"/>
            <a:ext cx="7368988" cy="4893889"/>
          </a:xfrm>
          <a:prstGeom prst="rect">
            <a:avLst/>
          </a:prstGeom>
        </p:spPr>
      </p:pic>
      <p:sp>
        <p:nvSpPr>
          <p:cNvPr id="6" name="テキスト ボックス 5">
            <a:extLst>
              <a:ext uri="{FF2B5EF4-FFF2-40B4-BE49-F238E27FC236}">
                <a16:creationId xmlns:a16="http://schemas.microsoft.com/office/drawing/2014/main" id="{2B628349-8D97-254B-876D-701FAA88E167}"/>
              </a:ext>
            </a:extLst>
          </p:cNvPr>
          <p:cNvSpPr txBox="1"/>
          <p:nvPr/>
        </p:nvSpPr>
        <p:spPr>
          <a:xfrm>
            <a:off x="6840070" y="6033184"/>
            <a:ext cx="4993341" cy="646331"/>
          </a:xfrm>
          <a:prstGeom prst="rect">
            <a:avLst/>
          </a:prstGeom>
          <a:noFill/>
        </p:spPr>
        <p:txBody>
          <a:bodyPr wrap="square" rtlCol="0">
            <a:spAutoFit/>
          </a:bodyPr>
          <a:lstStyle/>
          <a:p>
            <a:r>
              <a:rPr lang="ja-JP" altLang="ja-JP"/>
              <a:t>出所：</a:t>
            </a:r>
            <a:r>
              <a:rPr lang="en-US" altLang="ja-JP" dirty="0" err="1"/>
              <a:t>Purkus</a:t>
            </a:r>
            <a:r>
              <a:rPr lang="en-US" altLang="ja-JP" dirty="0"/>
              <a:t> et al., (2015) based on 50Hertz et al., (2014) and </a:t>
            </a:r>
            <a:r>
              <a:rPr lang="en-US" altLang="ja-JP" dirty="0" err="1"/>
              <a:t>Bundesnetzagentur</a:t>
            </a:r>
            <a:endParaRPr lang="ja-JP" altLang="ja-JP"/>
          </a:p>
        </p:txBody>
      </p:sp>
    </p:spTree>
    <p:extLst>
      <p:ext uri="{BB962C8B-B14F-4D97-AF65-F5344CB8AC3E}">
        <p14:creationId xmlns:p14="http://schemas.microsoft.com/office/powerpoint/2010/main" val="4291311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973A7F-411F-6848-9B9C-C3549DCCF1A6}"/>
              </a:ext>
            </a:extLst>
          </p:cNvPr>
          <p:cNvSpPr>
            <a:spLocks noGrp="1"/>
          </p:cNvSpPr>
          <p:nvPr>
            <p:ph type="title"/>
          </p:nvPr>
        </p:nvSpPr>
        <p:spPr/>
        <p:txBody>
          <a:bodyPr>
            <a:normAutofit/>
          </a:bodyPr>
          <a:lstStyle/>
          <a:p>
            <a:r>
              <a:rPr lang="en-US" altLang="ja-JP" dirty="0"/>
              <a:t>2.4 </a:t>
            </a:r>
            <a:r>
              <a:rPr lang="ja-JP" altLang="en-US"/>
              <a:t>再エネ電源の効率的な市場、直接市場家と管理プレミアム</a:t>
            </a:r>
            <a:endParaRPr kumimoji="1" lang="ja-JP" altLang="en-US"/>
          </a:p>
        </p:txBody>
      </p:sp>
      <p:sp>
        <p:nvSpPr>
          <p:cNvPr id="3" name="コンテンツ プレースホルダー 2">
            <a:extLst>
              <a:ext uri="{FF2B5EF4-FFF2-40B4-BE49-F238E27FC236}">
                <a16:creationId xmlns:a16="http://schemas.microsoft.com/office/drawing/2014/main" id="{D93E14AD-7BA3-4946-BF9B-92EE18A39259}"/>
              </a:ext>
            </a:extLst>
          </p:cNvPr>
          <p:cNvSpPr>
            <a:spLocks noGrp="1"/>
          </p:cNvSpPr>
          <p:nvPr>
            <p:ph idx="1"/>
          </p:nvPr>
        </p:nvSpPr>
        <p:spPr/>
        <p:txBody>
          <a:bodyPr>
            <a:normAutofit lnSpcReduction="10000"/>
          </a:bodyPr>
          <a:lstStyle/>
          <a:p>
            <a:r>
              <a:rPr kumimoji="1" lang="en-US" altLang="ja-JP" dirty="0"/>
              <a:t>FIT</a:t>
            </a:r>
            <a:r>
              <a:rPr kumimoji="1" lang="ja-JP" altLang="en-US"/>
              <a:t>よりも市場プレミアムが効率的な市場取引となるケース</a:t>
            </a:r>
            <a:endParaRPr kumimoji="1" lang="en-US" altLang="ja-JP" dirty="0"/>
          </a:p>
          <a:p>
            <a:endParaRPr kumimoji="1" lang="en-US" altLang="ja-JP" dirty="0"/>
          </a:p>
          <a:p>
            <a:pPr marL="514350" indent="-514350">
              <a:buFont typeface="+mj-lt"/>
              <a:buAutoNum type="arabicPeriod"/>
            </a:pPr>
            <a:r>
              <a:rPr lang="ja-JP" altLang="ja-JP"/>
              <a:t>直接市場取引によって、取引費用が減少する場合</a:t>
            </a:r>
          </a:p>
          <a:p>
            <a:pPr marL="514350" indent="-514350">
              <a:buFont typeface="+mj-lt"/>
              <a:buAutoNum type="arabicPeriod"/>
            </a:pPr>
            <a:r>
              <a:rPr lang="ja-JP" altLang="ja-JP"/>
              <a:t>再エネ発電のフィードイン量のよりよい予測と</a:t>
            </a:r>
            <a:r>
              <a:rPr lang="ja-JP" altLang="en-US"/>
              <a:t>、</a:t>
            </a:r>
            <a:r>
              <a:rPr lang="ja-JP" altLang="ja-JP"/>
              <a:t>発電所ポートフォリオのよりよい管理</a:t>
            </a:r>
            <a:endParaRPr lang="en-US" altLang="ja-JP" dirty="0"/>
          </a:p>
          <a:p>
            <a:pPr lvl="1"/>
            <a:r>
              <a:rPr lang="ja-JP" altLang="ja-JP"/>
              <a:t>バランシング費用が減少する場合</a:t>
            </a:r>
            <a:endParaRPr lang="en-US" altLang="ja-JP" dirty="0"/>
          </a:p>
          <a:p>
            <a:pPr marL="457200" lvl="1" indent="0">
              <a:buNone/>
            </a:pPr>
            <a:r>
              <a:rPr lang="ja-JP" altLang="ja-JP"/>
              <a:t>（例：発電所を遠隔制御する等）</a:t>
            </a:r>
          </a:p>
          <a:p>
            <a:pPr marL="514350" indent="-514350">
              <a:buFont typeface="+mj-lt"/>
              <a:buAutoNum type="arabicPeriod"/>
            </a:pPr>
            <a:r>
              <a:rPr lang="ja-JP" altLang="ja-JP"/>
              <a:t>市場取引形態をより革新的に、取引する市場の選択を最適化</a:t>
            </a:r>
            <a:endParaRPr lang="en-US" altLang="ja-JP" dirty="0"/>
          </a:p>
          <a:p>
            <a:pPr lvl="1"/>
            <a:r>
              <a:rPr lang="ja-JP" altLang="ja-JP"/>
              <a:t>再エネで得られる</a:t>
            </a:r>
            <a:r>
              <a:rPr lang="ja-JP" altLang="en-US"/>
              <a:t>市場</a:t>
            </a:r>
            <a:r>
              <a:rPr lang="ja-JP" altLang="ja-JP"/>
              <a:t>価格を高くできる場合</a:t>
            </a:r>
            <a:endParaRPr lang="en-US" altLang="ja-JP" dirty="0"/>
          </a:p>
          <a:p>
            <a:pPr marL="457200" lvl="1" indent="0">
              <a:buNone/>
            </a:pPr>
            <a:r>
              <a:rPr lang="ja-JP" altLang="ja-JP"/>
              <a:t>（例：</a:t>
            </a:r>
            <a:r>
              <a:rPr lang="ja-JP" altLang="en-US"/>
              <a:t>前日</a:t>
            </a:r>
            <a:r>
              <a:rPr lang="ja-JP" altLang="ja-JP"/>
              <a:t>や</a:t>
            </a:r>
            <a:r>
              <a:rPr lang="ja-JP" altLang="en-US"/>
              <a:t>当日</a:t>
            </a:r>
            <a:r>
              <a:rPr lang="ja-JP" altLang="ja-JP"/>
              <a:t>のスポット市場、需給調整市場、相対取引等）</a:t>
            </a:r>
          </a:p>
          <a:p>
            <a:endParaRPr kumimoji="1" lang="ja-JP" altLang="en-US"/>
          </a:p>
        </p:txBody>
      </p:sp>
      <p:sp>
        <p:nvSpPr>
          <p:cNvPr id="4" name="スライド番号プレースホルダー 3">
            <a:extLst>
              <a:ext uri="{FF2B5EF4-FFF2-40B4-BE49-F238E27FC236}">
                <a16:creationId xmlns:a16="http://schemas.microsoft.com/office/drawing/2014/main" id="{3B463DAE-FFED-284D-A0AD-802141073DBF}"/>
              </a:ext>
            </a:extLst>
          </p:cNvPr>
          <p:cNvSpPr>
            <a:spLocks noGrp="1"/>
          </p:cNvSpPr>
          <p:nvPr>
            <p:ph type="sldNum" sz="quarter" idx="12"/>
          </p:nvPr>
        </p:nvSpPr>
        <p:spPr/>
        <p:txBody>
          <a:bodyPr/>
          <a:lstStyle/>
          <a:p>
            <a:fld id="{1F3B8331-B05F-3848-BD1F-8A7DF3663C46}" type="slidenum">
              <a:rPr kumimoji="1" lang="ja-JP" altLang="en-US" smtClean="0"/>
              <a:t>15</a:t>
            </a:fld>
            <a:endParaRPr kumimoji="1" lang="ja-JP" altLang="en-US"/>
          </a:p>
        </p:txBody>
      </p:sp>
    </p:spTree>
    <p:extLst>
      <p:ext uri="{BB962C8B-B14F-4D97-AF65-F5344CB8AC3E}">
        <p14:creationId xmlns:p14="http://schemas.microsoft.com/office/powerpoint/2010/main" val="2148117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77A635-4184-5846-AEA3-F20D2B3A04AB}"/>
              </a:ext>
            </a:extLst>
          </p:cNvPr>
          <p:cNvSpPr>
            <a:spLocks noGrp="1"/>
          </p:cNvSpPr>
          <p:nvPr>
            <p:ph type="title"/>
          </p:nvPr>
        </p:nvSpPr>
        <p:spPr/>
        <p:txBody>
          <a:bodyPr/>
          <a:lstStyle/>
          <a:p>
            <a:r>
              <a:rPr kumimoji="1" lang="ja-JP" altLang="en-US"/>
              <a:t>直接市場家（電力トレーダー）</a:t>
            </a:r>
          </a:p>
        </p:txBody>
      </p:sp>
      <p:sp>
        <p:nvSpPr>
          <p:cNvPr id="3" name="コンテンツ プレースホルダー 2">
            <a:extLst>
              <a:ext uri="{FF2B5EF4-FFF2-40B4-BE49-F238E27FC236}">
                <a16:creationId xmlns:a16="http://schemas.microsoft.com/office/drawing/2014/main" id="{D2F772D0-BDD5-1C4E-843A-C30ADD30AA3A}"/>
              </a:ext>
            </a:extLst>
          </p:cNvPr>
          <p:cNvSpPr>
            <a:spLocks noGrp="1"/>
          </p:cNvSpPr>
          <p:nvPr>
            <p:ph idx="1"/>
          </p:nvPr>
        </p:nvSpPr>
        <p:spPr>
          <a:xfrm>
            <a:off x="838200" y="1825625"/>
            <a:ext cx="10515600" cy="4530725"/>
          </a:xfrm>
        </p:spPr>
        <p:txBody>
          <a:bodyPr>
            <a:normAutofit/>
          </a:bodyPr>
          <a:lstStyle/>
          <a:p>
            <a:r>
              <a:rPr kumimoji="1" lang="ja-JP" altLang="en-US"/>
              <a:t>多くの再エネ発電事業者は、エネルギー分野でこれま</a:t>
            </a:r>
            <a:r>
              <a:rPr lang="ja-JP" altLang="en-US"/>
              <a:t>でに確立された従来型のプレーヤーではない</a:t>
            </a:r>
            <a:endParaRPr lang="en-US" altLang="ja-JP" dirty="0"/>
          </a:p>
          <a:p>
            <a:pPr lvl="1"/>
            <a:r>
              <a:rPr kumimoji="1" lang="ja-JP" altLang="en-US"/>
              <a:t>電力市場に直接販売するためのインフラも、知識も持っていない</a:t>
            </a:r>
            <a:endParaRPr kumimoji="1" lang="en-US" altLang="ja-JP" dirty="0"/>
          </a:p>
          <a:p>
            <a:pPr lvl="1"/>
            <a:endParaRPr kumimoji="1" lang="en-US" altLang="ja-JP" dirty="0"/>
          </a:p>
          <a:p>
            <a:r>
              <a:rPr lang="ja-JP" altLang="en-US"/>
              <a:t>どのようにして、再エネ発電所を市場に誘導するか</a:t>
            </a:r>
            <a:endParaRPr lang="en-US" altLang="ja-JP" dirty="0"/>
          </a:p>
          <a:p>
            <a:pPr lvl="1"/>
            <a:r>
              <a:rPr lang="ja-JP" altLang="en-US"/>
              <a:t>直接市場家（電力トレーダー）を介することによってのみ可能に</a:t>
            </a:r>
            <a:endParaRPr lang="en-US" altLang="ja-JP" dirty="0"/>
          </a:p>
          <a:p>
            <a:pPr lvl="1"/>
            <a:r>
              <a:rPr lang="ja-JP" altLang="en-US"/>
              <a:t>再エネ発電所へのサービス提供者として機能</a:t>
            </a:r>
            <a:endParaRPr lang="en-US" altLang="ja-JP" dirty="0"/>
          </a:p>
          <a:p>
            <a:pPr lvl="2"/>
            <a:r>
              <a:rPr lang="ja-JP" altLang="en-US"/>
              <a:t>発電（フィードイン）量予測</a:t>
            </a:r>
            <a:endParaRPr lang="en-US" altLang="ja-JP" dirty="0"/>
          </a:p>
          <a:p>
            <a:pPr lvl="2"/>
            <a:r>
              <a:rPr kumimoji="1" lang="en-US" altLang="ja-JP" dirty="0"/>
              <a:t>TSO</a:t>
            </a:r>
            <a:r>
              <a:rPr kumimoji="1" lang="ja-JP" altLang="en-US"/>
              <a:t>とのコミュニケーション</a:t>
            </a:r>
            <a:endParaRPr kumimoji="1" lang="en-US" altLang="ja-JP" dirty="0"/>
          </a:p>
          <a:p>
            <a:pPr lvl="2"/>
            <a:r>
              <a:rPr lang="ja-JP" altLang="en-US"/>
              <a:t>予測誤差の価格補償</a:t>
            </a:r>
            <a:endParaRPr lang="en-US" altLang="ja-JP" dirty="0"/>
          </a:p>
          <a:p>
            <a:pPr marL="914400" lvl="2" indent="0">
              <a:buNone/>
            </a:pPr>
            <a:r>
              <a:rPr kumimoji="1" lang="ja-JP" altLang="en-US"/>
              <a:t>など、広範囲におよぶ</a:t>
            </a:r>
          </a:p>
        </p:txBody>
      </p:sp>
      <p:sp>
        <p:nvSpPr>
          <p:cNvPr id="4" name="スライド番号プレースホルダー 3">
            <a:extLst>
              <a:ext uri="{FF2B5EF4-FFF2-40B4-BE49-F238E27FC236}">
                <a16:creationId xmlns:a16="http://schemas.microsoft.com/office/drawing/2014/main" id="{84D5D3A6-05FE-AC46-B6D1-776957D9A0AA}"/>
              </a:ext>
            </a:extLst>
          </p:cNvPr>
          <p:cNvSpPr>
            <a:spLocks noGrp="1"/>
          </p:cNvSpPr>
          <p:nvPr>
            <p:ph type="sldNum" sz="quarter" idx="12"/>
          </p:nvPr>
        </p:nvSpPr>
        <p:spPr/>
        <p:txBody>
          <a:bodyPr/>
          <a:lstStyle/>
          <a:p>
            <a:fld id="{1F3B8331-B05F-3848-BD1F-8A7DF3663C46}" type="slidenum">
              <a:rPr kumimoji="1" lang="ja-JP" altLang="en-US" smtClean="0"/>
              <a:t>16</a:t>
            </a:fld>
            <a:endParaRPr kumimoji="1" lang="ja-JP" altLang="en-US"/>
          </a:p>
        </p:txBody>
      </p:sp>
    </p:spTree>
    <p:extLst>
      <p:ext uri="{BB962C8B-B14F-4D97-AF65-F5344CB8AC3E}">
        <p14:creationId xmlns:p14="http://schemas.microsoft.com/office/powerpoint/2010/main" val="1968974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724BA4-847B-264B-B196-653B85943109}"/>
              </a:ext>
            </a:extLst>
          </p:cNvPr>
          <p:cNvSpPr>
            <a:spLocks noGrp="1"/>
          </p:cNvSpPr>
          <p:nvPr>
            <p:ph type="title"/>
          </p:nvPr>
        </p:nvSpPr>
        <p:spPr/>
        <p:txBody>
          <a:bodyPr/>
          <a:lstStyle/>
          <a:p>
            <a:r>
              <a:rPr kumimoji="1" lang="ja-JP" altLang="en-US"/>
              <a:t>直接市場家の役割</a:t>
            </a:r>
          </a:p>
        </p:txBody>
      </p:sp>
      <p:sp>
        <p:nvSpPr>
          <p:cNvPr id="3" name="コンテンツ プレースホルダー 2">
            <a:extLst>
              <a:ext uri="{FF2B5EF4-FFF2-40B4-BE49-F238E27FC236}">
                <a16:creationId xmlns:a16="http://schemas.microsoft.com/office/drawing/2014/main" id="{AF0CEDF1-CA59-9D41-9211-63928A28C18F}"/>
              </a:ext>
            </a:extLst>
          </p:cNvPr>
          <p:cNvSpPr>
            <a:spLocks noGrp="1"/>
          </p:cNvSpPr>
          <p:nvPr>
            <p:ph idx="1"/>
          </p:nvPr>
        </p:nvSpPr>
        <p:spPr>
          <a:xfrm>
            <a:off x="838200" y="1825624"/>
            <a:ext cx="10515600" cy="4602069"/>
          </a:xfrm>
        </p:spPr>
        <p:txBody>
          <a:bodyPr>
            <a:normAutofit fontScale="92500" lnSpcReduction="10000"/>
          </a:bodyPr>
          <a:lstStyle/>
          <a:p>
            <a:r>
              <a:rPr kumimoji="1" lang="en-US" altLang="ja-JP" dirty="0"/>
              <a:t>FIT</a:t>
            </a:r>
            <a:r>
              <a:rPr kumimoji="1" lang="ja-JP" altLang="en-US"/>
              <a:t>制度に留まるか、市場プレミアムで直接市場取引するか？</a:t>
            </a:r>
            <a:endParaRPr kumimoji="1" lang="en-US" altLang="ja-JP" dirty="0"/>
          </a:p>
          <a:p>
            <a:pPr lvl="1"/>
            <a:r>
              <a:rPr lang="ja-JP" altLang="en-US"/>
              <a:t>再エネ発電量予測と電力市場価格に基づいて、再エネ発電所設置事業者に代わって最初の決定</a:t>
            </a:r>
            <a:endParaRPr lang="en-US" altLang="ja-JP" dirty="0"/>
          </a:p>
          <a:p>
            <a:r>
              <a:rPr lang="ja-JP" altLang="en-US"/>
              <a:t>直接市場取引を選ぶ場合</a:t>
            </a:r>
            <a:endParaRPr lang="en-US" altLang="ja-JP" dirty="0"/>
          </a:p>
          <a:p>
            <a:pPr lvl="1"/>
            <a:r>
              <a:rPr lang="ja-JP" altLang="en-US"/>
              <a:t>再エネ電力が売りに出される時間・量・市場を決定</a:t>
            </a:r>
            <a:endParaRPr lang="en-US" altLang="ja-JP" dirty="0"/>
          </a:p>
          <a:p>
            <a:pPr lvl="1"/>
            <a:r>
              <a:rPr lang="ja-JP" altLang="en-US"/>
              <a:t>直接市場家は、電力市場取引に必要なインフラにアクセス可能</a:t>
            </a:r>
            <a:endParaRPr lang="en-US" altLang="ja-JP" dirty="0"/>
          </a:p>
          <a:p>
            <a:r>
              <a:rPr lang="ja-JP" altLang="en-US"/>
              <a:t>取引費用の低減</a:t>
            </a:r>
            <a:endParaRPr lang="en-US" altLang="ja-JP" dirty="0"/>
          </a:p>
          <a:p>
            <a:pPr lvl="1"/>
            <a:r>
              <a:rPr lang="en-US" altLang="ja-JP" dirty="0"/>
              <a:t>TSO</a:t>
            </a:r>
            <a:r>
              <a:rPr lang="ja-JP" altLang="en-US"/>
              <a:t>を介した</a:t>
            </a:r>
            <a:r>
              <a:rPr lang="en-US" altLang="ja-JP" dirty="0"/>
              <a:t>FIT</a:t>
            </a:r>
            <a:r>
              <a:rPr lang="ja-JP" altLang="en-US"/>
              <a:t>スキームでの販売と比較して</a:t>
            </a:r>
            <a:endParaRPr lang="en-US" altLang="ja-JP" dirty="0"/>
          </a:p>
          <a:p>
            <a:pPr lvl="1"/>
            <a:r>
              <a:rPr lang="ja-JP" altLang="en-US"/>
              <a:t>当初は追加的な費用が発生している</a:t>
            </a:r>
            <a:endParaRPr lang="en-US" altLang="ja-JP" dirty="0"/>
          </a:p>
          <a:p>
            <a:pPr lvl="2"/>
            <a:r>
              <a:rPr lang="ja-JP" altLang="en-US"/>
              <a:t>市場取引費用の大部分は固定費が占めるため、規模の経済の影響を受ける</a:t>
            </a:r>
            <a:endParaRPr lang="en-US" altLang="ja-JP" dirty="0"/>
          </a:p>
          <a:p>
            <a:pPr lvl="2"/>
            <a:r>
              <a:rPr lang="ja-JP" altLang="en-US"/>
              <a:t>管理するポートフォリオが大きいほど、バランシングのコストが低くなる</a:t>
            </a:r>
            <a:endParaRPr lang="en-US" altLang="ja-JP" dirty="0"/>
          </a:p>
          <a:p>
            <a:pPr lvl="3"/>
            <a:r>
              <a:rPr lang="ja-JP" altLang="en-US"/>
              <a:t>ポートフォリオが大きいほど、予測精度が高くなる</a:t>
            </a:r>
            <a:endParaRPr lang="en-US" altLang="ja-JP" dirty="0"/>
          </a:p>
          <a:p>
            <a:pPr lvl="1"/>
            <a:r>
              <a:rPr lang="ja-JP" altLang="en-US"/>
              <a:t>直接市場家の大規模化</a:t>
            </a:r>
            <a:endParaRPr lang="en-US" altLang="ja-JP" dirty="0"/>
          </a:p>
          <a:p>
            <a:pPr lvl="1"/>
            <a:endParaRPr lang="en-US" altLang="ja-JP" dirty="0"/>
          </a:p>
          <a:p>
            <a:pPr lvl="1"/>
            <a:endParaRPr lang="en-US" altLang="ja-JP" dirty="0"/>
          </a:p>
          <a:p>
            <a:pPr lvl="1"/>
            <a:endParaRPr kumimoji="1" lang="ja-JP" altLang="en-US"/>
          </a:p>
        </p:txBody>
      </p:sp>
      <p:sp>
        <p:nvSpPr>
          <p:cNvPr id="4" name="スライド番号プレースホルダー 3">
            <a:extLst>
              <a:ext uri="{FF2B5EF4-FFF2-40B4-BE49-F238E27FC236}">
                <a16:creationId xmlns:a16="http://schemas.microsoft.com/office/drawing/2014/main" id="{2DAC6994-2B8E-924A-B96D-00ECECCB1BAD}"/>
              </a:ext>
            </a:extLst>
          </p:cNvPr>
          <p:cNvSpPr>
            <a:spLocks noGrp="1"/>
          </p:cNvSpPr>
          <p:nvPr>
            <p:ph type="sldNum" sz="quarter" idx="12"/>
          </p:nvPr>
        </p:nvSpPr>
        <p:spPr/>
        <p:txBody>
          <a:bodyPr/>
          <a:lstStyle/>
          <a:p>
            <a:fld id="{1F3B8331-B05F-3848-BD1F-8A7DF3663C46}" type="slidenum">
              <a:rPr kumimoji="1" lang="ja-JP" altLang="en-US" smtClean="0"/>
              <a:t>17</a:t>
            </a:fld>
            <a:endParaRPr kumimoji="1" lang="ja-JP" altLang="en-US"/>
          </a:p>
        </p:txBody>
      </p:sp>
    </p:spTree>
    <p:extLst>
      <p:ext uri="{BB962C8B-B14F-4D97-AF65-F5344CB8AC3E}">
        <p14:creationId xmlns:p14="http://schemas.microsoft.com/office/powerpoint/2010/main" val="256207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78232D-AD43-1045-9E6F-A15428392D0F}"/>
              </a:ext>
            </a:extLst>
          </p:cNvPr>
          <p:cNvSpPr>
            <a:spLocks noGrp="1"/>
          </p:cNvSpPr>
          <p:nvPr>
            <p:ph type="title"/>
          </p:nvPr>
        </p:nvSpPr>
        <p:spPr/>
        <p:txBody>
          <a:bodyPr/>
          <a:lstStyle/>
          <a:p>
            <a:r>
              <a:rPr kumimoji="1" lang="ja-JP" altLang="en-US"/>
              <a:t>管理プレミアム（</a:t>
            </a:r>
            <a:r>
              <a:rPr lang="en-US" altLang="ja-JP" dirty="0"/>
              <a:t>MM</a:t>
            </a:r>
            <a:r>
              <a:rPr kumimoji="1" lang="en-US" altLang="ja-JP" dirty="0"/>
              <a:t>P)</a:t>
            </a:r>
            <a:r>
              <a:rPr kumimoji="1" lang="ja-JP" altLang="en-US"/>
              <a:t>の削減</a:t>
            </a:r>
          </a:p>
        </p:txBody>
      </p:sp>
      <p:sp>
        <p:nvSpPr>
          <p:cNvPr id="3" name="コンテンツ プレースホルダー 2">
            <a:extLst>
              <a:ext uri="{FF2B5EF4-FFF2-40B4-BE49-F238E27FC236}">
                <a16:creationId xmlns:a16="http://schemas.microsoft.com/office/drawing/2014/main" id="{1BCBEA48-AACA-DF40-A5BC-0A3EAA8DD8D3}"/>
              </a:ext>
            </a:extLst>
          </p:cNvPr>
          <p:cNvSpPr>
            <a:spLocks noGrp="1"/>
          </p:cNvSpPr>
          <p:nvPr>
            <p:ph idx="1"/>
          </p:nvPr>
        </p:nvSpPr>
        <p:spPr/>
        <p:txBody>
          <a:bodyPr/>
          <a:lstStyle/>
          <a:p>
            <a:r>
              <a:rPr kumimoji="1" lang="ja-JP" altLang="en-US"/>
              <a:t>直接市場取引にかかる追加的の費用の大部分は、管理プレミアム（</a:t>
            </a:r>
            <a:r>
              <a:rPr kumimoji="1" lang="en-US" altLang="ja-JP" dirty="0"/>
              <a:t>MMP</a:t>
            </a:r>
            <a:r>
              <a:rPr kumimoji="1" lang="ja-JP" altLang="en-US"/>
              <a:t>）によって補償</a:t>
            </a:r>
            <a:endParaRPr kumimoji="1" lang="en-US" altLang="ja-JP" dirty="0"/>
          </a:p>
          <a:p>
            <a:r>
              <a:rPr lang="en-US" altLang="ja-JP" dirty="0"/>
              <a:t>EEG2012</a:t>
            </a:r>
            <a:r>
              <a:rPr lang="ja-JP" altLang="en-US"/>
              <a:t>に準規した管理プレミアム</a:t>
            </a:r>
            <a:endParaRPr lang="en-US" altLang="ja-JP" dirty="0"/>
          </a:p>
          <a:p>
            <a:pPr lvl="1"/>
            <a:r>
              <a:rPr kumimoji="1" lang="ja-JP" altLang="en-US"/>
              <a:t>直接市場取引のビジネスモデルの基本</a:t>
            </a:r>
            <a:endParaRPr kumimoji="1" lang="en-US" altLang="ja-JP" dirty="0"/>
          </a:p>
          <a:p>
            <a:r>
              <a:rPr lang="en-US" altLang="ja-JP" dirty="0"/>
              <a:t>2012</a:t>
            </a:r>
            <a:r>
              <a:rPr lang="ja-JP" altLang="en-US"/>
              <a:t>年には、高収益が発生（過剰気味）</a:t>
            </a:r>
          </a:p>
          <a:p>
            <a:r>
              <a:rPr lang="ja-JP" altLang="en-US"/>
              <a:t>管理プレミアムの引き下げ</a:t>
            </a:r>
            <a:endParaRPr lang="en-US" altLang="ja-JP" dirty="0"/>
          </a:p>
          <a:p>
            <a:pPr lvl="1"/>
            <a:r>
              <a:rPr kumimoji="1" lang="en-US" altLang="ja-JP" dirty="0"/>
              <a:t>4</a:t>
            </a:r>
            <a:r>
              <a:rPr kumimoji="1" lang="ja-JP" altLang="en-US"/>
              <a:t>億</a:t>
            </a:r>
            <a:r>
              <a:rPr kumimoji="1" lang="en-US" altLang="ja-JP" dirty="0"/>
              <a:t>6700</a:t>
            </a:r>
            <a:r>
              <a:rPr kumimoji="1" lang="ja-JP" altLang="en-US"/>
              <a:t>万ユーロ（</a:t>
            </a:r>
            <a:r>
              <a:rPr kumimoji="1" lang="en-US" altLang="ja-JP" dirty="0"/>
              <a:t>2012</a:t>
            </a:r>
            <a:r>
              <a:rPr kumimoji="1" lang="ja-JP" altLang="en-US"/>
              <a:t>）</a:t>
            </a:r>
            <a:endParaRPr kumimoji="1" lang="en-US" altLang="ja-JP" dirty="0"/>
          </a:p>
          <a:p>
            <a:pPr lvl="1"/>
            <a:r>
              <a:rPr lang="en-US" altLang="ja-JP" dirty="0"/>
              <a:t>3</a:t>
            </a:r>
            <a:r>
              <a:rPr lang="ja-JP" altLang="en-US"/>
              <a:t>億</a:t>
            </a:r>
            <a:r>
              <a:rPr lang="en-US" altLang="ja-JP" dirty="0"/>
              <a:t>5400</a:t>
            </a:r>
            <a:r>
              <a:rPr lang="ja-JP" altLang="en-US"/>
              <a:t>万ユーロから</a:t>
            </a:r>
            <a:r>
              <a:rPr lang="en-US" altLang="ja-JP" dirty="0"/>
              <a:t>4</a:t>
            </a:r>
            <a:r>
              <a:rPr lang="ja-JP" altLang="en-US"/>
              <a:t>億ユーロ（</a:t>
            </a:r>
            <a:r>
              <a:rPr lang="en-US" altLang="ja-JP" dirty="0"/>
              <a:t>2013</a:t>
            </a:r>
            <a:r>
              <a:rPr lang="ja-JP" altLang="en-US"/>
              <a:t>推定）</a:t>
            </a:r>
            <a:endParaRPr lang="en-US" altLang="ja-JP" dirty="0"/>
          </a:p>
          <a:p>
            <a:pPr lvl="1"/>
            <a:r>
              <a:rPr lang="ja-JP" altLang="en-US"/>
              <a:t>直接市場家にとってのコスト圧力を増大</a:t>
            </a:r>
            <a:endParaRPr lang="en-US" altLang="ja-JP" dirty="0"/>
          </a:p>
        </p:txBody>
      </p:sp>
      <p:sp>
        <p:nvSpPr>
          <p:cNvPr id="4" name="スライド番号プレースホルダー 3">
            <a:extLst>
              <a:ext uri="{FF2B5EF4-FFF2-40B4-BE49-F238E27FC236}">
                <a16:creationId xmlns:a16="http://schemas.microsoft.com/office/drawing/2014/main" id="{1B29242C-33E7-0B42-BC74-FA6E47E70617}"/>
              </a:ext>
            </a:extLst>
          </p:cNvPr>
          <p:cNvSpPr>
            <a:spLocks noGrp="1"/>
          </p:cNvSpPr>
          <p:nvPr>
            <p:ph type="sldNum" sz="quarter" idx="12"/>
          </p:nvPr>
        </p:nvSpPr>
        <p:spPr/>
        <p:txBody>
          <a:bodyPr/>
          <a:lstStyle/>
          <a:p>
            <a:fld id="{1F3B8331-B05F-3848-BD1F-8A7DF3663C46}" type="slidenum">
              <a:rPr kumimoji="1" lang="ja-JP" altLang="en-US" smtClean="0"/>
              <a:t>18</a:t>
            </a:fld>
            <a:endParaRPr kumimoji="1" lang="ja-JP" altLang="en-US"/>
          </a:p>
        </p:txBody>
      </p:sp>
    </p:spTree>
    <p:extLst>
      <p:ext uri="{BB962C8B-B14F-4D97-AF65-F5344CB8AC3E}">
        <p14:creationId xmlns:p14="http://schemas.microsoft.com/office/powerpoint/2010/main" val="3816766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DEC9EC-156B-AB4A-AC65-92BFFEF26090}"/>
              </a:ext>
            </a:extLst>
          </p:cNvPr>
          <p:cNvSpPr>
            <a:spLocks noGrp="1"/>
          </p:cNvSpPr>
          <p:nvPr>
            <p:ph type="title"/>
          </p:nvPr>
        </p:nvSpPr>
        <p:spPr>
          <a:solidFill>
            <a:schemeClr val="bg1"/>
          </a:solidFill>
          <a:ln>
            <a:solidFill>
              <a:schemeClr val="accent1"/>
            </a:solidFill>
          </a:ln>
        </p:spPr>
        <p:txBody>
          <a:bodyPr/>
          <a:lstStyle/>
          <a:p>
            <a:r>
              <a:rPr lang="ja-JP" altLang="en-US"/>
              <a:t>アジェンダ</a:t>
            </a:r>
            <a:endParaRPr kumimoji="1" lang="ja-JP" altLang="en-US" dirty="0"/>
          </a:p>
        </p:txBody>
      </p:sp>
      <p:sp>
        <p:nvSpPr>
          <p:cNvPr id="3" name="コンテンツ プレースホルダー 2">
            <a:extLst>
              <a:ext uri="{FF2B5EF4-FFF2-40B4-BE49-F238E27FC236}">
                <a16:creationId xmlns:a16="http://schemas.microsoft.com/office/drawing/2014/main" id="{3E72A599-9E4B-344B-8634-6E9E5B096FC3}"/>
              </a:ext>
            </a:extLst>
          </p:cNvPr>
          <p:cNvSpPr>
            <a:spLocks noGrp="1"/>
          </p:cNvSpPr>
          <p:nvPr>
            <p:ph idx="1"/>
          </p:nvPr>
        </p:nvSpPr>
        <p:spPr>
          <a:xfrm>
            <a:off x="838200" y="1825624"/>
            <a:ext cx="10515600" cy="4707377"/>
          </a:xfrm>
        </p:spPr>
        <p:txBody>
          <a:bodyPr>
            <a:normAutofit lnSpcReduction="10000"/>
          </a:bodyPr>
          <a:lstStyle/>
          <a:p>
            <a:pPr marL="514350" lvl="0" indent="-514350">
              <a:buFont typeface="+mj-lt"/>
              <a:buAutoNum type="arabicPeriod"/>
            </a:pPr>
            <a:r>
              <a:rPr lang="ja-JP" altLang="ja-JP"/>
              <a:t>はじめに</a:t>
            </a:r>
            <a:endParaRPr lang="en-US" altLang="ja-JP" dirty="0"/>
          </a:p>
          <a:p>
            <a:pPr marL="514350" lvl="0" indent="-514350">
              <a:buFont typeface="+mj-lt"/>
              <a:buAutoNum type="arabicPeriod"/>
            </a:pPr>
            <a:r>
              <a:rPr lang="ja-JP" altLang="en-US"/>
              <a:t>ドイツにおける再エネ市場統合政策（</a:t>
            </a:r>
            <a:r>
              <a:rPr lang="en-US" altLang="ja-JP" dirty="0"/>
              <a:t>EEG2012</a:t>
            </a:r>
            <a:r>
              <a:rPr lang="ja-JP" altLang="en-US"/>
              <a:t>、</a:t>
            </a:r>
            <a:r>
              <a:rPr lang="en-US" altLang="ja-JP" dirty="0"/>
              <a:t>2014</a:t>
            </a:r>
            <a:r>
              <a:rPr lang="ja-JP" altLang="en-US"/>
              <a:t>）</a:t>
            </a:r>
            <a:endParaRPr lang="en-US" altLang="ja-JP" dirty="0"/>
          </a:p>
          <a:p>
            <a:pPr marL="971550" lvl="1" indent="-514350">
              <a:buFont typeface="+mj-lt"/>
              <a:buAutoNum type="arabicPeriod"/>
            </a:pPr>
            <a:r>
              <a:rPr lang="en-US" altLang="ja-JP" dirty="0"/>
              <a:t>EEG2012</a:t>
            </a:r>
            <a:r>
              <a:rPr lang="ja-JP" altLang="en-US"/>
              <a:t>における市場プレミアム制度</a:t>
            </a:r>
            <a:endParaRPr lang="en-US" altLang="ja-JP" dirty="0"/>
          </a:p>
          <a:p>
            <a:pPr marL="971550" lvl="1" indent="-514350">
              <a:buFont typeface="+mj-lt"/>
              <a:buAutoNum type="arabicPeriod"/>
            </a:pPr>
            <a:r>
              <a:rPr lang="ja-JP" altLang="en-US"/>
              <a:t>ドイツの市場プレミアム制度の目的</a:t>
            </a:r>
            <a:endParaRPr lang="en-US" altLang="ja-JP" dirty="0"/>
          </a:p>
          <a:p>
            <a:pPr marL="971550" lvl="1" indent="-514350">
              <a:buFont typeface="+mj-lt"/>
              <a:buAutoNum type="arabicPeriod"/>
            </a:pPr>
            <a:r>
              <a:rPr lang="en-US" altLang="ja-JP" dirty="0"/>
              <a:t>EEG2012</a:t>
            </a:r>
            <a:r>
              <a:rPr lang="ja-JP" altLang="en-US"/>
              <a:t>の市場プレミアム制度の結果</a:t>
            </a:r>
            <a:endParaRPr lang="en-US" altLang="ja-JP" dirty="0"/>
          </a:p>
          <a:p>
            <a:pPr marL="971550" lvl="1" indent="-514350">
              <a:buFont typeface="+mj-lt"/>
              <a:buAutoNum type="arabicPeriod"/>
            </a:pPr>
            <a:r>
              <a:rPr lang="ja-JP" altLang="en-US"/>
              <a:t>再エネ電源の効率的な市場、直接市場家と管理プレミアム</a:t>
            </a:r>
            <a:endParaRPr lang="en-US" altLang="ja-JP" dirty="0"/>
          </a:p>
          <a:p>
            <a:pPr marL="971550" lvl="1" indent="-514350">
              <a:buFont typeface="+mj-lt"/>
              <a:buAutoNum type="arabicPeriod"/>
            </a:pPr>
            <a:r>
              <a:rPr lang="ja-JP" altLang="en-US"/>
              <a:t>需要志向の再エネ発電と柔軟性に対するインセンティブ</a:t>
            </a:r>
            <a:endParaRPr lang="en-US" altLang="ja-JP" dirty="0"/>
          </a:p>
          <a:p>
            <a:pPr marL="971550" lvl="1" indent="-514350">
              <a:buFont typeface="+mj-lt"/>
              <a:buAutoNum type="arabicPeriod"/>
            </a:pPr>
            <a:r>
              <a:rPr lang="en-US" altLang="ja-JP" dirty="0"/>
              <a:t>EEG2014</a:t>
            </a:r>
            <a:r>
              <a:rPr lang="ja-JP" altLang="en-US"/>
              <a:t>の下での市場プレミアム</a:t>
            </a:r>
            <a:endParaRPr lang="en-US" altLang="ja-JP" dirty="0"/>
          </a:p>
          <a:p>
            <a:pPr marL="514350" indent="-514350">
              <a:buFont typeface="+mj-lt"/>
              <a:buAutoNum type="arabicPeriod"/>
            </a:pPr>
            <a:r>
              <a:rPr lang="ja-JP" altLang="en-US"/>
              <a:t>ドイツにおける</a:t>
            </a:r>
            <a:r>
              <a:rPr lang="en-US" altLang="ja-JP" dirty="0"/>
              <a:t>BG/BRP</a:t>
            </a:r>
          </a:p>
          <a:p>
            <a:pPr marL="514350" indent="-514350">
              <a:buFont typeface="+mj-lt"/>
              <a:buAutoNum type="arabicPeriod"/>
            </a:pPr>
            <a:r>
              <a:rPr lang="ja-JP" altLang="en-US"/>
              <a:t>アグリゲーターと</a:t>
            </a:r>
            <a:r>
              <a:rPr lang="en-US" altLang="ja-JP" dirty="0"/>
              <a:t>VPP</a:t>
            </a:r>
          </a:p>
          <a:p>
            <a:pPr marL="514350" indent="-514350">
              <a:buFont typeface="+mj-lt"/>
              <a:buAutoNum type="arabicPeriod"/>
            </a:pPr>
            <a:r>
              <a:rPr lang="ja-JP" altLang="en-US"/>
              <a:t>まとめ</a:t>
            </a:r>
            <a:endParaRPr lang="en-US" altLang="ja-JP" dirty="0"/>
          </a:p>
        </p:txBody>
      </p:sp>
      <p:sp>
        <p:nvSpPr>
          <p:cNvPr id="4" name="スライド番号プレースホルダー 3">
            <a:extLst>
              <a:ext uri="{FF2B5EF4-FFF2-40B4-BE49-F238E27FC236}">
                <a16:creationId xmlns:a16="http://schemas.microsoft.com/office/drawing/2014/main" id="{54BD2A4C-0B33-B047-8468-B06893D63D3E}"/>
              </a:ext>
            </a:extLst>
          </p:cNvPr>
          <p:cNvSpPr>
            <a:spLocks noGrp="1"/>
          </p:cNvSpPr>
          <p:nvPr>
            <p:ph type="sldNum" sz="quarter" idx="12"/>
          </p:nvPr>
        </p:nvSpPr>
        <p:spPr/>
        <p:txBody>
          <a:bodyPr/>
          <a:lstStyle/>
          <a:p>
            <a:fld id="{1F3B8331-B05F-3848-BD1F-8A7DF3663C46}" type="slidenum">
              <a:rPr kumimoji="1" lang="ja-JP" altLang="en-US" smtClean="0"/>
              <a:t>1</a:t>
            </a:fld>
            <a:endParaRPr kumimoji="1" lang="ja-JP" altLang="en-US"/>
          </a:p>
        </p:txBody>
      </p:sp>
    </p:spTree>
    <p:extLst>
      <p:ext uri="{BB962C8B-B14F-4D97-AF65-F5344CB8AC3E}">
        <p14:creationId xmlns:p14="http://schemas.microsoft.com/office/powerpoint/2010/main" val="2277198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D1AF10-EEFE-6D4E-87F1-A8AFBB36F7D6}"/>
              </a:ext>
            </a:extLst>
          </p:cNvPr>
          <p:cNvSpPr>
            <a:spLocks noGrp="1"/>
          </p:cNvSpPr>
          <p:nvPr>
            <p:ph type="title"/>
          </p:nvPr>
        </p:nvSpPr>
        <p:spPr/>
        <p:txBody>
          <a:bodyPr/>
          <a:lstStyle/>
          <a:p>
            <a:r>
              <a:rPr kumimoji="1" lang="en-US" altLang="ja-JP" dirty="0"/>
              <a:t>VPP</a:t>
            </a:r>
            <a:r>
              <a:rPr kumimoji="1" lang="ja-JP" altLang="en-US"/>
              <a:t>（仮想発電所）ネットワーク</a:t>
            </a:r>
          </a:p>
        </p:txBody>
      </p:sp>
      <p:sp>
        <p:nvSpPr>
          <p:cNvPr id="3" name="コンテンツ プレースホルダー 2">
            <a:extLst>
              <a:ext uri="{FF2B5EF4-FFF2-40B4-BE49-F238E27FC236}">
                <a16:creationId xmlns:a16="http://schemas.microsoft.com/office/drawing/2014/main" id="{31DAA4AE-D2D0-4B43-9BF0-3308CD4D2DFD}"/>
              </a:ext>
            </a:extLst>
          </p:cNvPr>
          <p:cNvSpPr>
            <a:spLocks noGrp="1"/>
          </p:cNvSpPr>
          <p:nvPr>
            <p:ph idx="1"/>
          </p:nvPr>
        </p:nvSpPr>
        <p:spPr/>
        <p:txBody>
          <a:bodyPr>
            <a:normAutofit fontScale="92500" lnSpcReduction="10000"/>
          </a:bodyPr>
          <a:lstStyle/>
          <a:p>
            <a:r>
              <a:rPr kumimoji="1" lang="ja-JP" altLang="en-US"/>
              <a:t>この頃急速に拡大</a:t>
            </a:r>
            <a:endParaRPr kumimoji="1" lang="en-US" altLang="ja-JP" dirty="0"/>
          </a:p>
          <a:p>
            <a:r>
              <a:rPr lang="ja-JP" altLang="en-US"/>
              <a:t>再エネ直接市場取引に革新的な変化</a:t>
            </a:r>
            <a:endParaRPr lang="en-US" altLang="ja-JP" dirty="0"/>
          </a:p>
          <a:p>
            <a:r>
              <a:rPr lang="ja-JP" altLang="en-US"/>
              <a:t>太陽光・風力</a:t>
            </a:r>
            <a:endParaRPr lang="en-US" altLang="ja-JP" dirty="0"/>
          </a:p>
          <a:p>
            <a:pPr lvl="1"/>
            <a:r>
              <a:rPr lang="ja-JP" altLang="en-US"/>
              <a:t>新しい設備だけでなく、既存の設備に対しても遠隔制御機能をつける</a:t>
            </a:r>
            <a:endParaRPr lang="en-US" altLang="ja-JP" dirty="0"/>
          </a:p>
          <a:p>
            <a:pPr lvl="1"/>
            <a:r>
              <a:rPr lang="ja-JP" altLang="en-US"/>
              <a:t>リアルタイムの発電量を管理するインセンティブ</a:t>
            </a:r>
            <a:endParaRPr lang="en-US" altLang="ja-JP" dirty="0"/>
          </a:p>
          <a:p>
            <a:r>
              <a:rPr lang="ja-JP" altLang="en-US"/>
              <a:t>バイオマス（バイオガス）</a:t>
            </a:r>
            <a:r>
              <a:rPr lang="en-US" altLang="ja-JP" dirty="0"/>
              <a:t>CHP</a:t>
            </a:r>
          </a:p>
          <a:p>
            <a:pPr lvl="1"/>
            <a:r>
              <a:rPr lang="ja-JP" altLang="en-US"/>
              <a:t>熱利用と組み合わせて利用できる柔軟性オプション</a:t>
            </a:r>
            <a:endParaRPr lang="en-US" altLang="ja-JP" dirty="0"/>
          </a:p>
          <a:p>
            <a:pPr lvl="1"/>
            <a:r>
              <a:rPr lang="ja-JP" altLang="en-US"/>
              <a:t>その分直接市場取引が効率を高める可能性</a:t>
            </a:r>
            <a:endParaRPr lang="en-US" altLang="ja-JP" dirty="0"/>
          </a:p>
          <a:p>
            <a:r>
              <a:rPr lang="en-US" altLang="ja-JP" dirty="0"/>
              <a:t>TSO</a:t>
            </a:r>
            <a:r>
              <a:rPr lang="ja-JP" altLang="en-US"/>
              <a:t>のみが市場取引を行う場合と同様のレベルまで取引費用を低減</a:t>
            </a:r>
            <a:endParaRPr lang="en-US" altLang="ja-JP" dirty="0"/>
          </a:p>
          <a:p>
            <a:pPr lvl="1"/>
            <a:r>
              <a:rPr lang="ja-JP" altLang="en-US"/>
              <a:t>主として規模の経済性</a:t>
            </a:r>
            <a:endParaRPr lang="en-US" altLang="ja-JP" dirty="0"/>
          </a:p>
          <a:p>
            <a:pPr lvl="1"/>
            <a:r>
              <a:rPr lang="ja-JP" altLang="en-US"/>
              <a:t>直接市場家間の強い価格競争によって集中が促進</a:t>
            </a:r>
            <a:endParaRPr lang="en-US" altLang="ja-JP" dirty="0"/>
          </a:p>
          <a:p>
            <a:pPr lvl="1"/>
            <a:endParaRPr lang="en-US" altLang="ja-JP" dirty="0"/>
          </a:p>
        </p:txBody>
      </p:sp>
      <p:sp>
        <p:nvSpPr>
          <p:cNvPr id="4" name="スライド番号プレースホルダー 3">
            <a:extLst>
              <a:ext uri="{FF2B5EF4-FFF2-40B4-BE49-F238E27FC236}">
                <a16:creationId xmlns:a16="http://schemas.microsoft.com/office/drawing/2014/main" id="{74090E5D-354D-5B4C-91AC-B80CB1D53EE1}"/>
              </a:ext>
            </a:extLst>
          </p:cNvPr>
          <p:cNvSpPr>
            <a:spLocks noGrp="1"/>
          </p:cNvSpPr>
          <p:nvPr>
            <p:ph type="sldNum" sz="quarter" idx="12"/>
          </p:nvPr>
        </p:nvSpPr>
        <p:spPr/>
        <p:txBody>
          <a:bodyPr/>
          <a:lstStyle/>
          <a:p>
            <a:fld id="{1F3B8331-B05F-3848-BD1F-8A7DF3663C46}" type="slidenum">
              <a:rPr kumimoji="1" lang="ja-JP" altLang="en-US" smtClean="0"/>
              <a:t>19</a:t>
            </a:fld>
            <a:endParaRPr kumimoji="1" lang="ja-JP" altLang="en-US"/>
          </a:p>
        </p:txBody>
      </p:sp>
    </p:spTree>
    <p:extLst>
      <p:ext uri="{BB962C8B-B14F-4D97-AF65-F5344CB8AC3E}">
        <p14:creationId xmlns:p14="http://schemas.microsoft.com/office/powerpoint/2010/main" val="2667230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06C05E-0762-3B49-97F4-D6C2EE9375A6}"/>
              </a:ext>
            </a:extLst>
          </p:cNvPr>
          <p:cNvSpPr>
            <a:spLocks noGrp="1"/>
          </p:cNvSpPr>
          <p:nvPr>
            <p:ph type="title"/>
          </p:nvPr>
        </p:nvSpPr>
        <p:spPr/>
        <p:txBody>
          <a:bodyPr>
            <a:normAutofit/>
          </a:bodyPr>
          <a:lstStyle/>
          <a:p>
            <a:r>
              <a:rPr lang="en-US" altLang="ja-JP" dirty="0"/>
              <a:t>2.5 </a:t>
            </a:r>
            <a:r>
              <a:rPr lang="ja-JP" altLang="en-US"/>
              <a:t>需要志向の再エネ発電と柔軟性に対するインセンティブ</a:t>
            </a:r>
            <a:endParaRPr kumimoji="1" lang="ja-JP" altLang="en-US"/>
          </a:p>
        </p:txBody>
      </p:sp>
      <p:sp>
        <p:nvSpPr>
          <p:cNvPr id="3" name="コンテンツ プレースホルダー 2">
            <a:extLst>
              <a:ext uri="{FF2B5EF4-FFF2-40B4-BE49-F238E27FC236}">
                <a16:creationId xmlns:a16="http://schemas.microsoft.com/office/drawing/2014/main" id="{346A1B8C-A369-0B43-A849-41140A355579}"/>
              </a:ext>
            </a:extLst>
          </p:cNvPr>
          <p:cNvSpPr>
            <a:spLocks noGrp="1"/>
          </p:cNvSpPr>
          <p:nvPr>
            <p:ph idx="1"/>
          </p:nvPr>
        </p:nvSpPr>
        <p:spPr/>
        <p:txBody>
          <a:bodyPr>
            <a:normAutofit/>
          </a:bodyPr>
          <a:lstStyle/>
          <a:p>
            <a:r>
              <a:rPr kumimoji="1" lang="ja-JP" altLang="en-US"/>
              <a:t>より需要志向のフィードインと柔軟性の最大化のためのインセンティブ</a:t>
            </a:r>
            <a:endParaRPr kumimoji="1" lang="en-US" altLang="ja-JP" dirty="0"/>
          </a:p>
          <a:p>
            <a:pPr marL="514350" indent="-514350">
              <a:buFont typeface="+mj-lt"/>
              <a:buAutoNum type="arabicPeriod"/>
            </a:pPr>
            <a:r>
              <a:rPr lang="ja-JP" altLang="ja-JP"/>
              <a:t>電力市場価格がネガティブプライス時の、自主的な出力抑制</a:t>
            </a:r>
          </a:p>
          <a:p>
            <a:pPr marL="514350" indent="-514350">
              <a:buFont typeface="+mj-lt"/>
              <a:buAutoNum type="arabicPeriod"/>
            </a:pPr>
            <a:r>
              <a:rPr lang="ja-JP" altLang="ja-JP"/>
              <a:t>変動性電源の場合、市場価値（</a:t>
            </a:r>
            <a:r>
              <a:rPr lang="en-US" altLang="ja-JP" dirty="0"/>
              <a:t>MV</a:t>
            </a:r>
            <a:r>
              <a:rPr lang="ja-JP" altLang="ja-JP"/>
              <a:t>）の最大化に念頭に置ながら、システム要件に沿った保守計画とプラント設計</a:t>
            </a:r>
          </a:p>
          <a:p>
            <a:pPr marL="514350" indent="-514350">
              <a:buFont typeface="+mj-lt"/>
              <a:buAutoNum type="arabicPeriod"/>
            </a:pPr>
            <a:r>
              <a:rPr lang="ja-JP" altLang="ja-JP"/>
              <a:t>ターゲットを絞った、ディスパッチ可能な再エネ電源の</a:t>
            </a:r>
            <a:r>
              <a:rPr lang="ja-JP" altLang="en-US"/>
              <a:t>出力</a:t>
            </a:r>
            <a:r>
              <a:rPr lang="ja-JP" altLang="ja-JP"/>
              <a:t>変動</a:t>
            </a:r>
          </a:p>
          <a:p>
            <a:pPr marL="514350" indent="-514350">
              <a:buFont typeface="+mj-lt"/>
              <a:buAutoNum type="arabicPeriod"/>
            </a:pPr>
            <a:r>
              <a:rPr lang="ja-JP" altLang="ja-JP"/>
              <a:t>再エネ電源設備の遠隔制御の増加</a:t>
            </a:r>
          </a:p>
          <a:p>
            <a:pPr marL="514350" indent="-514350">
              <a:buFont typeface="+mj-lt"/>
              <a:buAutoNum type="arabicPeriod"/>
            </a:pPr>
            <a:r>
              <a:rPr lang="ja-JP" altLang="ja-JP"/>
              <a:t>需給調整市場への再エネ発電事業者の参加</a:t>
            </a:r>
          </a:p>
          <a:p>
            <a:endParaRPr kumimoji="1" lang="ja-JP" altLang="en-US"/>
          </a:p>
        </p:txBody>
      </p:sp>
      <p:sp>
        <p:nvSpPr>
          <p:cNvPr id="4" name="スライド番号プレースホルダー 3">
            <a:extLst>
              <a:ext uri="{FF2B5EF4-FFF2-40B4-BE49-F238E27FC236}">
                <a16:creationId xmlns:a16="http://schemas.microsoft.com/office/drawing/2014/main" id="{0D4AD073-B453-1F4B-A877-A101F63DF0E2}"/>
              </a:ext>
            </a:extLst>
          </p:cNvPr>
          <p:cNvSpPr>
            <a:spLocks noGrp="1"/>
          </p:cNvSpPr>
          <p:nvPr>
            <p:ph type="sldNum" sz="quarter" idx="12"/>
          </p:nvPr>
        </p:nvSpPr>
        <p:spPr/>
        <p:txBody>
          <a:bodyPr/>
          <a:lstStyle/>
          <a:p>
            <a:fld id="{1F3B8331-B05F-3848-BD1F-8A7DF3663C46}" type="slidenum">
              <a:rPr kumimoji="1" lang="ja-JP" altLang="en-US" smtClean="0"/>
              <a:t>20</a:t>
            </a:fld>
            <a:endParaRPr kumimoji="1" lang="ja-JP" altLang="en-US"/>
          </a:p>
        </p:txBody>
      </p:sp>
    </p:spTree>
    <p:extLst>
      <p:ext uri="{BB962C8B-B14F-4D97-AF65-F5344CB8AC3E}">
        <p14:creationId xmlns:p14="http://schemas.microsoft.com/office/powerpoint/2010/main" val="3952544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A8F23F-543D-4640-B495-6228F5BE5C27}"/>
              </a:ext>
            </a:extLst>
          </p:cNvPr>
          <p:cNvSpPr>
            <a:spLocks noGrp="1"/>
          </p:cNvSpPr>
          <p:nvPr>
            <p:ph type="title"/>
          </p:nvPr>
        </p:nvSpPr>
        <p:spPr/>
        <p:txBody>
          <a:bodyPr/>
          <a:lstStyle/>
          <a:p>
            <a:r>
              <a:rPr kumimoji="1" lang="ja-JP" altLang="en-US"/>
              <a:t>変動性再エネ電源の柔軟性</a:t>
            </a:r>
          </a:p>
        </p:txBody>
      </p:sp>
      <p:sp>
        <p:nvSpPr>
          <p:cNvPr id="3" name="コンテンツ プレースホルダー 2">
            <a:extLst>
              <a:ext uri="{FF2B5EF4-FFF2-40B4-BE49-F238E27FC236}">
                <a16:creationId xmlns:a16="http://schemas.microsoft.com/office/drawing/2014/main" id="{E5B51A71-F21A-204D-8418-D8714993453B}"/>
              </a:ext>
            </a:extLst>
          </p:cNvPr>
          <p:cNvSpPr>
            <a:spLocks noGrp="1"/>
          </p:cNvSpPr>
          <p:nvPr>
            <p:ph idx="1"/>
          </p:nvPr>
        </p:nvSpPr>
        <p:spPr/>
        <p:txBody>
          <a:bodyPr>
            <a:normAutofit fontScale="92500" lnSpcReduction="10000"/>
          </a:bodyPr>
          <a:lstStyle/>
          <a:p>
            <a:r>
              <a:rPr lang="ja-JP" altLang="en-US"/>
              <a:t>限界費用ほぼゼロ</a:t>
            </a:r>
            <a:endParaRPr lang="en-US" altLang="ja-JP" dirty="0"/>
          </a:p>
          <a:p>
            <a:r>
              <a:rPr kumimoji="1" lang="ja-JP" altLang="en-US"/>
              <a:t>卸電力市場価格がネガティブの時は、入札を制限することを推奨</a:t>
            </a:r>
            <a:endParaRPr kumimoji="1" lang="en-US" altLang="ja-JP" dirty="0"/>
          </a:p>
          <a:p>
            <a:pPr lvl="1"/>
            <a:r>
              <a:rPr kumimoji="1" lang="ja-JP" altLang="en-US"/>
              <a:t>管理プレミアムを含む市場プレミアム受取額よりも高い金額を買い手に支払わなければならない場合</a:t>
            </a:r>
            <a:endParaRPr kumimoji="1" lang="en-US" altLang="ja-JP" dirty="0"/>
          </a:p>
          <a:p>
            <a:r>
              <a:rPr lang="ja-JP" altLang="en-US"/>
              <a:t>自主的な出力抑制の目安</a:t>
            </a:r>
            <a:endParaRPr lang="en-US" altLang="ja-JP" dirty="0"/>
          </a:p>
          <a:p>
            <a:pPr lvl="1"/>
            <a:r>
              <a:rPr lang="en-US" altLang="ja-JP" dirty="0"/>
              <a:t>-65</a:t>
            </a:r>
            <a:r>
              <a:rPr lang="ja-JP" altLang="en-US"/>
              <a:t>€</a:t>
            </a:r>
            <a:r>
              <a:rPr lang="en-US" altLang="ja-JP" dirty="0"/>
              <a:t>/MWh</a:t>
            </a:r>
            <a:r>
              <a:rPr lang="ja-JP" altLang="en-US"/>
              <a:t>（</a:t>
            </a:r>
            <a:r>
              <a:rPr lang="en-US" altLang="ja-JP" dirty="0"/>
              <a:t>2014</a:t>
            </a:r>
            <a:r>
              <a:rPr lang="ja-JP" altLang="en-US"/>
              <a:t>）</a:t>
            </a:r>
            <a:endParaRPr lang="en-US" altLang="ja-JP" dirty="0"/>
          </a:p>
          <a:p>
            <a:pPr lvl="1"/>
            <a:r>
              <a:rPr lang="ja-JP" altLang="en-US"/>
              <a:t>管理プレミアムで遠隔制御能力を高めることで対応</a:t>
            </a:r>
            <a:endParaRPr lang="en-US" altLang="ja-JP" dirty="0"/>
          </a:p>
          <a:p>
            <a:r>
              <a:rPr lang="ja-JP" altLang="en-US"/>
              <a:t>市場の価格変動に対応するその他のインセンティブはほとんどない</a:t>
            </a:r>
            <a:endParaRPr lang="en-US" altLang="ja-JP" dirty="0"/>
          </a:p>
          <a:p>
            <a:pPr lvl="1"/>
            <a:r>
              <a:rPr lang="ja-JP" altLang="en-US"/>
              <a:t>需給調整市場への参入は限定的</a:t>
            </a:r>
            <a:endParaRPr lang="en-US" altLang="ja-JP" dirty="0"/>
          </a:p>
          <a:p>
            <a:r>
              <a:rPr lang="ja-JP" altLang="en-US"/>
              <a:t>変動性電源にとっての市場プレミアム</a:t>
            </a:r>
            <a:endParaRPr lang="en-US" altLang="ja-JP" dirty="0"/>
          </a:p>
          <a:p>
            <a:pPr lvl="1"/>
            <a:r>
              <a:rPr lang="ja-JP" altLang="en-US"/>
              <a:t>自主的出力抑制プレミアム</a:t>
            </a:r>
            <a:endParaRPr lang="en-US" altLang="ja-JP" dirty="0"/>
          </a:p>
          <a:p>
            <a:pPr lvl="2"/>
            <a:endParaRPr lang="en-US" altLang="ja-JP" dirty="0"/>
          </a:p>
        </p:txBody>
      </p:sp>
      <p:sp>
        <p:nvSpPr>
          <p:cNvPr id="4" name="スライド番号プレースホルダー 3">
            <a:extLst>
              <a:ext uri="{FF2B5EF4-FFF2-40B4-BE49-F238E27FC236}">
                <a16:creationId xmlns:a16="http://schemas.microsoft.com/office/drawing/2014/main" id="{AC9C4F14-4949-EC48-AB11-9E08B75E8683}"/>
              </a:ext>
            </a:extLst>
          </p:cNvPr>
          <p:cNvSpPr>
            <a:spLocks noGrp="1"/>
          </p:cNvSpPr>
          <p:nvPr>
            <p:ph type="sldNum" sz="quarter" idx="12"/>
          </p:nvPr>
        </p:nvSpPr>
        <p:spPr/>
        <p:txBody>
          <a:bodyPr/>
          <a:lstStyle/>
          <a:p>
            <a:fld id="{1F3B8331-B05F-3848-BD1F-8A7DF3663C46}" type="slidenum">
              <a:rPr kumimoji="1" lang="ja-JP" altLang="en-US" smtClean="0"/>
              <a:t>21</a:t>
            </a:fld>
            <a:endParaRPr kumimoji="1" lang="ja-JP" altLang="en-US"/>
          </a:p>
        </p:txBody>
      </p:sp>
    </p:spTree>
    <p:extLst>
      <p:ext uri="{BB962C8B-B14F-4D97-AF65-F5344CB8AC3E}">
        <p14:creationId xmlns:p14="http://schemas.microsoft.com/office/powerpoint/2010/main" val="792968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1BA61A-121F-FE40-97DE-C0DA3DA1F888}"/>
              </a:ext>
            </a:extLst>
          </p:cNvPr>
          <p:cNvSpPr>
            <a:spLocks noGrp="1"/>
          </p:cNvSpPr>
          <p:nvPr>
            <p:ph type="title"/>
          </p:nvPr>
        </p:nvSpPr>
        <p:spPr/>
        <p:txBody>
          <a:bodyPr/>
          <a:lstStyle/>
          <a:p>
            <a:r>
              <a:rPr kumimoji="1" lang="ja-JP" altLang="en-US"/>
              <a:t>ディスパッチ可能な再エネ電源の柔軟性</a:t>
            </a:r>
          </a:p>
        </p:txBody>
      </p:sp>
      <p:sp>
        <p:nvSpPr>
          <p:cNvPr id="3" name="コンテンツ プレースホルダー 2">
            <a:extLst>
              <a:ext uri="{FF2B5EF4-FFF2-40B4-BE49-F238E27FC236}">
                <a16:creationId xmlns:a16="http://schemas.microsoft.com/office/drawing/2014/main" id="{8EC8D816-1B21-E24B-A5EC-86B43CCF0E16}"/>
              </a:ext>
            </a:extLst>
          </p:cNvPr>
          <p:cNvSpPr>
            <a:spLocks noGrp="1"/>
          </p:cNvSpPr>
          <p:nvPr>
            <p:ph idx="1"/>
          </p:nvPr>
        </p:nvSpPr>
        <p:spPr/>
        <p:txBody>
          <a:bodyPr>
            <a:normAutofit lnSpcReduction="10000"/>
          </a:bodyPr>
          <a:lstStyle/>
          <a:p>
            <a:r>
              <a:rPr kumimoji="1" lang="ja-JP" altLang="en-US"/>
              <a:t>バイオガスプラントの場合</a:t>
            </a:r>
            <a:endParaRPr kumimoji="1" lang="en-US" altLang="ja-JP" dirty="0"/>
          </a:p>
          <a:p>
            <a:pPr lvl="1"/>
            <a:r>
              <a:rPr lang="ja-JP" altLang="en-US"/>
              <a:t>柔軟性プレミアム（</a:t>
            </a:r>
            <a:r>
              <a:rPr lang="en-US" altLang="ja-JP" dirty="0"/>
              <a:t>FPR)</a:t>
            </a:r>
            <a:r>
              <a:rPr lang="ja-JP" altLang="en-US"/>
              <a:t>を適用することで、需要ベースの柔軟な運転ができるかかどうか、その条件を検討する</a:t>
            </a:r>
            <a:endParaRPr lang="en-US" altLang="ja-JP" dirty="0"/>
          </a:p>
          <a:p>
            <a:pPr lvl="2"/>
            <a:r>
              <a:rPr kumimoji="1" lang="ja-JP" altLang="en-US"/>
              <a:t>約</a:t>
            </a:r>
            <a:r>
              <a:rPr kumimoji="1" lang="en-US" altLang="ja-JP" dirty="0"/>
              <a:t>216MW</a:t>
            </a:r>
            <a:r>
              <a:rPr kumimoji="1" lang="ja-JP" altLang="en-US"/>
              <a:t>の</a:t>
            </a:r>
            <a:r>
              <a:rPr kumimoji="1" lang="en-US" altLang="ja-JP" dirty="0"/>
              <a:t>370</a:t>
            </a:r>
            <a:r>
              <a:rPr kumimoji="1" lang="ja-JP" altLang="en-US"/>
              <a:t>の設備が柔軟性プレミアムを申請（</a:t>
            </a:r>
            <a:r>
              <a:rPr kumimoji="1" lang="en-US" altLang="ja-JP" dirty="0"/>
              <a:t>2014</a:t>
            </a:r>
            <a:r>
              <a:rPr kumimoji="1" lang="ja-JP" altLang="en-US"/>
              <a:t>年</a:t>
            </a:r>
            <a:r>
              <a:rPr kumimoji="1" lang="en-US" altLang="ja-JP" dirty="0"/>
              <a:t>4</a:t>
            </a:r>
            <a:r>
              <a:rPr kumimoji="1" lang="ja-JP" altLang="en-US"/>
              <a:t>月）</a:t>
            </a:r>
            <a:endParaRPr kumimoji="1" lang="en-US" altLang="ja-JP" dirty="0"/>
          </a:p>
          <a:p>
            <a:pPr lvl="3"/>
            <a:r>
              <a:rPr lang="ja-JP" altLang="en-US"/>
              <a:t>直接市場取引に参加するバイオマスの約</a:t>
            </a:r>
            <a:r>
              <a:rPr lang="en-US" altLang="ja-JP" dirty="0"/>
              <a:t>1</a:t>
            </a:r>
            <a:r>
              <a:rPr lang="ja-JP" altLang="en-US"/>
              <a:t>割</a:t>
            </a:r>
            <a:endParaRPr lang="en-US" altLang="ja-JP" dirty="0"/>
          </a:p>
          <a:p>
            <a:pPr lvl="2"/>
            <a:r>
              <a:rPr kumimoji="1" lang="ja-JP" altLang="en-US"/>
              <a:t>その後、柔軟性プレミアムの利用は急速に増加</a:t>
            </a:r>
            <a:endParaRPr kumimoji="1" lang="en-US" altLang="ja-JP" dirty="0"/>
          </a:p>
          <a:p>
            <a:r>
              <a:rPr lang="ja-JP" altLang="en-US"/>
              <a:t>需給調整市場への参画</a:t>
            </a:r>
            <a:endParaRPr lang="en-US" altLang="ja-JP" dirty="0"/>
          </a:p>
          <a:p>
            <a:pPr lvl="1"/>
            <a:r>
              <a:rPr lang="ja-JP" altLang="en-US"/>
              <a:t>直接市場取引に参画する容量のうち、</a:t>
            </a:r>
            <a:endParaRPr lang="en-US" altLang="ja-JP" dirty="0"/>
          </a:p>
          <a:p>
            <a:pPr lvl="2"/>
            <a:r>
              <a:rPr lang="ja-JP" altLang="en-US"/>
              <a:t>バイオマス：</a:t>
            </a:r>
            <a:r>
              <a:rPr lang="en-US" altLang="ja-JP" dirty="0"/>
              <a:t>24</a:t>
            </a:r>
            <a:r>
              <a:rPr lang="ja-JP" altLang="en-US"/>
              <a:t>％</a:t>
            </a:r>
            <a:endParaRPr lang="en-US" altLang="ja-JP" dirty="0"/>
          </a:p>
          <a:p>
            <a:pPr lvl="2"/>
            <a:r>
              <a:rPr kumimoji="1" lang="ja-JP" altLang="en-US"/>
              <a:t>水力：</a:t>
            </a:r>
            <a:r>
              <a:rPr kumimoji="1" lang="en-US" altLang="ja-JP" dirty="0"/>
              <a:t>43</a:t>
            </a:r>
            <a:r>
              <a:rPr kumimoji="1" lang="ja-JP" altLang="en-US"/>
              <a:t>％</a:t>
            </a:r>
            <a:endParaRPr kumimoji="1" lang="en-US" altLang="ja-JP" dirty="0"/>
          </a:p>
          <a:p>
            <a:pPr marL="457200" lvl="1" indent="0">
              <a:buNone/>
            </a:pPr>
            <a:r>
              <a:rPr lang="ja-JP" altLang="en-US"/>
              <a:t>が、需給調整市場の資格を取得している</a:t>
            </a:r>
            <a:endParaRPr lang="en-US" altLang="ja-JP" dirty="0"/>
          </a:p>
          <a:p>
            <a:pPr lvl="1"/>
            <a:r>
              <a:rPr kumimoji="1" lang="ja-JP" altLang="en-US"/>
              <a:t>下げ調整力が中心</a:t>
            </a:r>
            <a:endParaRPr kumimoji="1" lang="en-US" altLang="ja-JP" dirty="0"/>
          </a:p>
          <a:p>
            <a:pPr lvl="1"/>
            <a:endParaRPr kumimoji="1" lang="ja-JP" altLang="en-US"/>
          </a:p>
        </p:txBody>
      </p:sp>
      <p:sp>
        <p:nvSpPr>
          <p:cNvPr id="4" name="スライド番号プレースホルダー 3">
            <a:extLst>
              <a:ext uri="{FF2B5EF4-FFF2-40B4-BE49-F238E27FC236}">
                <a16:creationId xmlns:a16="http://schemas.microsoft.com/office/drawing/2014/main" id="{D31E8B5B-A166-1844-906A-190BF0111124}"/>
              </a:ext>
            </a:extLst>
          </p:cNvPr>
          <p:cNvSpPr>
            <a:spLocks noGrp="1"/>
          </p:cNvSpPr>
          <p:nvPr>
            <p:ph type="sldNum" sz="quarter" idx="12"/>
          </p:nvPr>
        </p:nvSpPr>
        <p:spPr/>
        <p:txBody>
          <a:bodyPr/>
          <a:lstStyle/>
          <a:p>
            <a:fld id="{1F3B8331-B05F-3848-BD1F-8A7DF3663C46}" type="slidenum">
              <a:rPr kumimoji="1" lang="ja-JP" altLang="en-US" smtClean="0"/>
              <a:t>22</a:t>
            </a:fld>
            <a:endParaRPr kumimoji="1" lang="ja-JP" altLang="en-US"/>
          </a:p>
        </p:txBody>
      </p:sp>
    </p:spTree>
    <p:extLst>
      <p:ext uri="{BB962C8B-B14F-4D97-AF65-F5344CB8AC3E}">
        <p14:creationId xmlns:p14="http://schemas.microsoft.com/office/powerpoint/2010/main" val="2174828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5B8C98-6DD0-3840-B695-04AAC84AFD9A}"/>
              </a:ext>
            </a:extLst>
          </p:cNvPr>
          <p:cNvSpPr>
            <a:spLocks noGrp="1"/>
          </p:cNvSpPr>
          <p:nvPr>
            <p:ph type="title"/>
          </p:nvPr>
        </p:nvSpPr>
        <p:spPr/>
        <p:txBody>
          <a:bodyPr/>
          <a:lstStyle/>
          <a:p>
            <a:r>
              <a:rPr kumimoji="1" lang="ja-JP" altLang="en-US"/>
              <a:t>柔軟性プレミアム（</a:t>
            </a:r>
            <a:r>
              <a:rPr kumimoji="1" lang="en-US" altLang="ja-JP" dirty="0"/>
              <a:t>FPR</a:t>
            </a:r>
            <a:r>
              <a:rPr kumimoji="1" lang="ja-JP" altLang="en-US"/>
              <a:t>）の概念図</a:t>
            </a:r>
          </a:p>
        </p:txBody>
      </p:sp>
      <p:sp>
        <p:nvSpPr>
          <p:cNvPr id="4" name="スライド番号プレースホルダー 3">
            <a:extLst>
              <a:ext uri="{FF2B5EF4-FFF2-40B4-BE49-F238E27FC236}">
                <a16:creationId xmlns:a16="http://schemas.microsoft.com/office/drawing/2014/main" id="{E2A7ED2B-40BB-2349-979B-B38A96A3CE39}"/>
              </a:ext>
            </a:extLst>
          </p:cNvPr>
          <p:cNvSpPr>
            <a:spLocks noGrp="1"/>
          </p:cNvSpPr>
          <p:nvPr>
            <p:ph type="sldNum" sz="quarter" idx="12"/>
          </p:nvPr>
        </p:nvSpPr>
        <p:spPr/>
        <p:txBody>
          <a:bodyPr/>
          <a:lstStyle/>
          <a:p>
            <a:fld id="{1F3B8331-B05F-3848-BD1F-8A7DF3663C46}" type="slidenum">
              <a:rPr kumimoji="1" lang="ja-JP" altLang="en-US" smtClean="0"/>
              <a:t>23</a:t>
            </a:fld>
            <a:endParaRPr kumimoji="1" lang="ja-JP" altLang="en-US"/>
          </a:p>
        </p:txBody>
      </p:sp>
      <p:pic>
        <p:nvPicPr>
          <p:cNvPr id="5" name="コンテンツ プレースホルダー 4">
            <a:extLst>
              <a:ext uri="{FF2B5EF4-FFF2-40B4-BE49-F238E27FC236}">
                <a16:creationId xmlns:a16="http://schemas.microsoft.com/office/drawing/2014/main" id="{70838D3B-181C-2A4C-A532-79DBD1FAA95E}"/>
              </a:ext>
            </a:extLst>
          </p:cNvPr>
          <p:cNvPicPr>
            <a:picLocks noGrp="1"/>
          </p:cNvPicPr>
          <p:nvPr>
            <p:ph idx="1"/>
          </p:nvPr>
        </p:nvPicPr>
        <p:blipFill>
          <a:blip r:embed="rId2"/>
          <a:stretch>
            <a:fillRect/>
          </a:stretch>
        </p:blipFill>
        <p:spPr>
          <a:xfrm>
            <a:off x="1927410" y="1443316"/>
            <a:ext cx="8337179" cy="4805457"/>
          </a:xfrm>
          <a:prstGeom prst="rect">
            <a:avLst/>
          </a:prstGeom>
        </p:spPr>
      </p:pic>
      <p:sp>
        <p:nvSpPr>
          <p:cNvPr id="6" name="テキスト ボックス 5">
            <a:extLst>
              <a:ext uri="{FF2B5EF4-FFF2-40B4-BE49-F238E27FC236}">
                <a16:creationId xmlns:a16="http://schemas.microsoft.com/office/drawing/2014/main" id="{F8156E71-8210-2441-84A7-1C2F39AF5ACF}"/>
              </a:ext>
            </a:extLst>
          </p:cNvPr>
          <p:cNvSpPr txBox="1"/>
          <p:nvPr/>
        </p:nvSpPr>
        <p:spPr>
          <a:xfrm>
            <a:off x="7826189" y="6356350"/>
            <a:ext cx="3854823" cy="369332"/>
          </a:xfrm>
          <a:prstGeom prst="rect">
            <a:avLst/>
          </a:prstGeom>
          <a:noFill/>
        </p:spPr>
        <p:txBody>
          <a:bodyPr wrap="square" rtlCol="0">
            <a:spAutoFit/>
          </a:bodyPr>
          <a:lstStyle/>
          <a:p>
            <a:r>
              <a:rPr lang="ja-JP" altLang="ja-JP"/>
              <a:t>出所：</a:t>
            </a:r>
            <a:r>
              <a:rPr lang="de-DE" altLang="ja-JP" dirty="0"/>
              <a:t>Hahn et al. (2014)</a:t>
            </a:r>
            <a:r>
              <a:rPr lang="ja-JP" altLang="ja-JP"/>
              <a:t>  </a:t>
            </a:r>
            <a:endParaRPr kumimoji="1" lang="ja-JP" altLang="en-US"/>
          </a:p>
        </p:txBody>
      </p:sp>
    </p:spTree>
    <p:extLst>
      <p:ext uri="{BB962C8B-B14F-4D97-AF65-F5344CB8AC3E}">
        <p14:creationId xmlns:p14="http://schemas.microsoft.com/office/powerpoint/2010/main" val="1122534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06C05E-0762-3B49-97F4-D6C2EE9375A6}"/>
              </a:ext>
            </a:extLst>
          </p:cNvPr>
          <p:cNvSpPr>
            <a:spLocks noGrp="1"/>
          </p:cNvSpPr>
          <p:nvPr>
            <p:ph type="title"/>
          </p:nvPr>
        </p:nvSpPr>
        <p:spPr/>
        <p:txBody>
          <a:bodyPr>
            <a:normAutofit/>
          </a:bodyPr>
          <a:lstStyle/>
          <a:p>
            <a:r>
              <a:rPr lang="en-US" altLang="ja-JP" dirty="0"/>
              <a:t>2.6 EEG2014</a:t>
            </a:r>
            <a:r>
              <a:rPr lang="ja-JP" altLang="en-US"/>
              <a:t>の下での市場プレミアム</a:t>
            </a:r>
            <a:r>
              <a:rPr lang="en-US" altLang="ja-JP" dirty="0"/>
              <a:t> </a:t>
            </a:r>
            <a:endParaRPr kumimoji="1" lang="ja-JP" altLang="en-US"/>
          </a:p>
        </p:txBody>
      </p:sp>
      <p:sp>
        <p:nvSpPr>
          <p:cNvPr id="3" name="コンテンツ プレースホルダー 2">
            <a:extLst>
              <a:ext uri="{FF2B5EF4-FFF2-40B4-BE49-F238E27FC236}">
                <a16:creationId xmlns:a16="http://schemas.microsoft.com/office/drawing/2014/main" id="{346A1B8C-A369-0B43-A849-41140A355579}"/>
              </a:ext>
            </a:extLst>
          </p:cNvPr>
          <p:cNvSpPr>
            <a:spLocks noGrp="1"/>
          </p:cNvSpPr>
          <p:nvPr>
            <p:ph idx="1"/>
          </p:nvPr>
        </p:nvSpPr>
        <p:spPr/>
        <p:txBody>
          <a:bodyPr>
            <a:normAutofit lnSpcReduction="10000"/>
          </a:bodyPr>
          <a:lstStyle/>
          <a:p>
            <a:r>
              <a:rPr kumimoji="1" lang="en-US" altLang="ja-JP" dirty="0"/>
              <a:t>EEG2014</a:t>
            </a:r>
            <a:r>
              <a:rPr kumimoji="1" lang="ja-JP" altLang="en-US"/>
              <a:t>における変更点</a:t>
            </a:r>
            <a:endParaRPr kumimoji="1" lang="en-US" altLang="ja-JP" dirty="0"/>
          </a:p>
          <a:p>
            <a:endParaRPr kumimoji="1" lang="en-US" altLang="ja-JP" dirty="0"/>
          </a:p>
          <a:p>
            <a:pPr marL="514350" indent="-514350">
              <a:buFont typeface="+mj-lt"/>
              <a:buAutoNum type="arabicPeriod"/>
            </a:pPr>
            <a:r>
              <a:rPr lang="ja-JP" altLang="en-US"/>
              <a:t>大規模な新規導入設備の直接市場取引の義務化</a:t>
            </a:r>
            <a:endParaRPr lang="en-US" altLang="ja-JP" dirty="0"/>
          </a:p>
          <a:p>
            <a:pPr marL="514350" indent="-514350">
              <a:buFont typeface="+mj-lt"/>
              <a:buAutoNum type="arabicPeriod"/>
            </a:pPr>
            <a:endParaRPr lang="en-US" altLang="ja-JP" dirty="0"/>
          </a:p>
          <a:p>
            <a:pPr marL="514350" indent="-514350">
              <a:buFont typeface="+mj-lt"/>
              <a:buAutoNum type="arabicPeriod"/>
            </a:pPr>
            <a:r>
              <a:rPr lang="ja-JP" altLang="en-US"/>
              <a:t>市場プレミアムの参照価格による</a:t>
            </a:r>
            <a:r>
              <a:rPr kumimoji="1" lang="ja-JP" altLang="en-US"/>
              <a:t>管理プレミアムの価格設定</a:t>
            </a:r>
            <a:endParaRPr kumimoji="1" lang="en-US" altLang="ja-JP" dirty="0"/>
          </a:p>
          <a:p>
            <a:pPr marL="514350" indent="-514350">
              <a:buFont typeface="+mj-lt"/>
              <a:buAutoNum type="arabicPeriod"/>
            </a:pPr>
            <a:endParaRPr kumimoji="1" lang="en-US" altLang="ja-JP" dirty="0"/>
          </a:p>
          <a:p>
            <a:pPr marL="514350" indent="-514350">
              <a:buFont typeface="+mj-lt"/>
              <a:buAutoNum type="arabicPeriod"/>
            </a:pPr>
            <a:r>
              <a:rPr lang="ja-JP" altLang="en-US"/>
              <a:t>長期にわたるネガティブプライス時の補償削減</a:t>
            </a:r>
            <a:endParaRPr lang="en-US" altLang="ja-JP" dirty="0"/>
          </a:p>
          <a:p>
            <a:pPr marL="514350" indent="-514350">
              <a:buFont typeface="+mj-lt"/>
              <a:buAutoNum type="arabicPeriod"/>
            </a:pPr>
            <a:endParaRPr lang="en-US" altLang="ja-JP" dirty="0"/>
          </a:p>
          <a:p>
            <a:pPr marL="514350" indent="-514350">
              <a:buFont typeface="+mj-lt"/>
              <a:buAutoNum type="arabicPeriod"/>
            </a:pPr>
            <a:r>
              <a:rPr lang="ja-JP" altLang="en-US"/>
              <a:t>市場プレミアム支払い要件としての、遠隔制御機能の導入</a:t>
            </a:r>
            <a:endParaRPr lang="en-US" altLang="ja-JP" dirty="0"/>
          </a:p>
          <a:p>
            <a:pPr marL="514350" indent="-514350">
              <a:buFont typeface="+mj-lt"/>
              <a:buAutoNum type="arabicPeriod"/>
            </a:pPr>
            <a:endParaRPr lang="en-US" altLang="ja-JP" dirty="0"/>
          </a:p>
        </p:txBody>
      </p:sp>
      <p:sp>
        <p:nvSpPr>
          <p:cNvPr id="4" name="スライド番号プレースホルダー 3">
            <a:extLst>
              <a:ext uri="{FF2B5EF4-FFF2-40B4-BE49-F238E27FC236}">
                <a16:creationId xmlns:a16="http://schemas.microsoft.com/office/drawing/2014/main" id="{0D4AD073-B453-1F4B-A877-A101F63DF0E2}"/>
              </a:ext>
            </a:extLst>
          </p:cNvPr>
          <p:cNvSpPr>
            <a:spLocks noGrp="1"/>
          </p:cNvSpPr>
          <p:nvPr>
            <p:ph type="sldNum" sz="quarter" idx="12"/>
          </p:nvPr>
        </p:nvSpPr>
        <p:spPr/>
        <p:txBody>
          <a:bodyPr/>
          <a:lstStyle/>
          <a:p>
            <a:fld id="{1F3B8331-B05F-3848-BD1F-8A7DF3663C46}" type="slidenum">
              <a:rPr kumimoji="1" lang="ja-JP" altLang="en-US" smtClean="0"/>
              <a:t>24</a:t>
            </a:fld>
            <a:endParaRPr kumimoji="1" lang="ja-JP" altLang="en-US"/>
          </a:p>
        </p:txBody>
      </p:sp>
    </p:spTree>
    <p:extLst>
      <p:ext uri="{BB962C8B-B14F-4D97-AF65-F5344CB8AC3E}">
        <p14:creationId xmlns:p14="http://schemas.microsoft.com/office/powerpoint/2010/main" val="3410691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E42B2-83DF-FB4F-87C6-6987327A3770}"/>
              </a:ext>
            </a:extLst>
          </p:cNvPr>
          <p:cNvSpPr>
            <a:spLocks noGrp="1"/>
          </p:cNvSpPr>
          <p:nvPr>
            <p:ph type="title"/>
          </p:nvPr>
        </p:nvSpPr>
        <p:spPr/>
        <p:txBody>
          <a:bodyPr/>
          <a:lstStyle/>
          <a:p>
            <a:r>
              <a:rPr kumimoji="1" lang="en-US" altLang="ja-JP" dirty="0"/>
              <a:t>EEG2014</a:t>
            </a:r>
            <a:r>
              <a:rPr kumimoji="1" lang="ja-JP" altLang="en-US"/>
              <a:t>の影響</a:t>
            </a:r>
          </a:p>
        </p:txBody>
      </p:sp>
      <p:sp>
        <p:nvSpPr>
          <p:cNvPr id="3" name="コンテンツ プレースホルダー 2">
            <a:extLst>
              <a:ext uri="{FF2B5EF4-FFF2-40B4-BE49-F238E27FC236}">
                <a16:creationId xmlns:a16="http://schemas.microsoft.com/office/drawing/2014/main" id="{252F0730-BE65-8B49-BDCB-17DB72590768}"/>
              </a:ext>
            </a:extLst>
          </p:cNvPr>
          <p:cNvSpPr>
            <a:spLocks noGrp="1"/>
          </p:cNvSpPr>
          <p:nvPr>
            <p:ph idx="1"/>
          </p:nvPr>
        </p:nvSpPr>
        <p:spPr/>
        <p:txBody>
          <a:bodyPr/>
          <a:lstStyle/>
          <a:p>
            <a:r>
              <a:rPr kumimoji="1" lang="ja-JP" altLang="en-US"/>
              <a:t>全体的な補償額の低下</a:t>
            </a:r>
            <a:endParaRPr kumimoji="1" lang="en-US" altLang="ja-JP" dirty="0"/>
          </a:p>
          <a:p>
            <a:pPr lvl="1"/>
            <a:r>
              <a:rPr kumimoji="1" lang="ja-JP" altLang="en-US"/>
              <a:t>バイオマスで顕著</a:t>
            </a:r>
            <a:endParaRPr kumimoji="1" lang="en-US" altLang="ja-JP" dirty="0"/>
          </a:p>
          <a:p>
            <a:pPr lvl="1"/>
            <a:r>
              <a:rPr kumimoji="1" lang="ja-JP" altLang="en-US"/>
              <a:t>ディスパッチ可能な電源の直接市場取引のメリットは低下</a:t>
            </a:r>
            <a:endParaRPr kumimoji="1" lang="en-US" altLang="ja-JP" dirty="0"/>
          </a:p>
          <a:p>
            <a:r>
              <a:rPr lang="ja-JP" altLang="en-US"/>
              <a:t>市場の効率性</a:t>
            </a:r>
            <a:endParaRPr lang="en-US" altLang="ja-JP" dirty="0"/>
          </a:p>
          <a:p>
            <a:pPr lvl="1"/>
            <a:r>
              <a:rPr lang="ja-JP" altLang="en-US"/>
              <a:t>市場チャンネルに変化がないため、そのまま継続</a:t>
            </a:r>
            <a:endParaRPr lang="en-US" altLang="ja-JP" dirty="0"/>
          </a:p>
          <a:p>
            <a:r>
              <a:rPr lang="ja-JP" altLang="en-US"/>
              <a:t>管理プレミアムの削減</a:t>
            </a:r>
            <a:endParaRPr lang="en-US" altLang="ja-JP" dirty="0"/>
          </a:p>
          <a:p>
            <a:pPr lvl="1"/>
            <a:r>
              <a:rPr lang="ja-JP" altLang="en-US"/>
              <a:t>取引費用を安くでき、競争力を維持できる大規模な直接市場家を強化する傾向</a:t>
            </a:r>
            <a:endParaRPr lang="en-US" altLang="ja-JP" dirty="0"/>
          </a:p>
          <a:p>
            <a:r>
              <a:rPr lang="ja-JP" altLang="en-US"/>
              <a:t>ネガティブプライス</a:t>
            </a:r>
            <a:endParaRPr lang="en-US" altLang="ja-JP" dirty="0"/>
          </a:p>
          <a:p>
            <a:pPr lvl="1"/>
            <a:r>
              <a:rPr lang="en-US" altLang="ja-JP" dirty="0"/>
              <a:t>6</a:t>
            </a:r>
            <a:r>
              <a:rPr lang="ja-JP" altLang="en-US"/>
              <a:t>時間以上の継続的な発生に対してのみ補償</a:t>
            </a:r>
            <a:endParaRPr lang="en-US" altLang="ja-JP"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CB339F93-AB63-4748-B19C-A8EF9BFEAC10}"/>
              </a:ext>
            </a:extLst>
          </p:cNvPr>
          <p:cNvSpPr>
            <a:spLocks noGrp="1"/>
          </p:cNvSpPr>
          <p:nvPr>
            <p:ph type="sldNum" sz="quarter" idx="12"/>
          </p:nvPr>
        </p:nvSpPr>
        <p:spPr/>
        <p:txBody>
          <a:bodyPr/>
          <a:lstStyle/>
          <a:p>
            <a:fld id="{1F3B8331-B05F-3848-BD1F-8A7DF3663C46}" type="slidenum">
              <a:rPr kumimoji="1" lang="ja-JP" altLang="en-US" smtClean="0"/>
              <a:t>25</a:t>
            </a:fld>
            <a:endParaRPr kumimoji="1" lang="ja-JP" altLang="en-US"/>
          </a:p>
        </p:txBody>
      </p:sp>
    </p:spTree>
    <p:extLst>
      <p:ext uri="{BB962C8B-B14F-4D97-AF65-F5344CB8AC3E}">
        <p14:creationId xmlns:p14="http://schemas.microsoft.com/office/powerpoint/2010/main" val="1809689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DEB186-D834-6D44-8EED-BCAB29A64F3D}"/>
              </a:ext>
            </a:extLst>
          </p:cNvPr>
          <p:cNvSpPr>
            <a:spLocks noGrp="1"/>
          </p:cNvSpPr>
          <p:nvPr>
            <p:ph type="title"/>
          </p:nvPr>
        </p:nvSpPr>
        <p:spPr>
          <a:xfrm>
            <a:off x="755822" y="2844714"/>
            <a:ext cx="10515600" cy="1325563"/>
          </a:xfrm>
          <a:ln>
            <a:solidFill>
              <a:schemeClr val="accent1"/>
            </a:solidFill>
          </a:ln>
        </p:spPr>
        <p:txBody>
          <a:bodyPr/>
          <a:lstStyle/>
          <a:p>
            <a:r>
              <a:rPr lang="en-US" altLang="ja-JP" dirty="0"/>
              <a:t>3. </a:t>
            </a:r>
            <a:r>
              <a:rPr lang="ja-JP" altLang="en-US"/>
              <a:t>ドイツにおける</a:t>
            </a:r>
            <a:r>
              <a:rPr lang="en-US" altLang="ja-JP" dirty="0"/>
              <a:t>BG/BRP</a:t>
            </a:r>
            <a:r>
              <a:rPr lang="ja-JP" altLang="en-US"/>
              <a:t>　</a:t>
            </a:r>
            <a:endParaRPr kumimoji="1" lang="ja-JP" altLang="en-US" dirty="0"/>
          </a:p>
        </p:txBody>
      </p:sp>
      <p:sp>
        <p:nvSpPr>
          <p:cNvPr id="4" name="スライド番号プレースホルダー 3">
            <a:extLst>
              <a:ext uri="{FF2B5EF4-FFF2-40B4-BE49-F238E27FC236}">
                <a16:creationId xmlns:a16="http://schemas.microsoft.com/office/drawing/2014/main" id="{1980F75D-E9EE-0F40-93BA-56062584F94A}"/>
              </a:ext>
            </a:extLst>
          </p:cNvPr>
          <p:cNvSpPr>
            <a:spLocks noGrp="1"/>
          </p:cNvSpPr>
          <p:nvPr>
            <p:ph type="sldNum" sz="quarter" idx="12"/>
          </p:nvPr>
        </p:nvSpPr>
        <p:spPr/>
        <p:txBody>
          <a:bodyPr/>
          <a:lstStyle/>
          <a:p>
            <a:fld id="{1F3B8331-B05F-3848-BD1F-8A7DF3663C46}" type="slidenum">
              <a:rPr kumimoji="1" lang="ja-JP" altLang="en-US" smtClean="0"/>
              <a:t>26</a:t>
            </a:fld>
            <a:endParaRPr kumimoji="1" lang="ja-JP" altLang="en-US"/>
          </a:p>
        </p:txBody>
      </p:sp>
    </p:spTree>
    <p:extLst>
      <p:ext uri="{BB962C8B-B14F-4D97-AF65-F5344CB8AC3E}">
        <p14:creationId xmlns:p14="http://schemas.microsoft.com/office/powerpoint/2010/main" val="2053563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D436B-2D31-CF43-83FF-F82649F3B36D}"/>
              </a:ext>
            </a:extLst>
          </p:cNvPr>
          <p:cNvSpPr>
            <a:spLocks noGrp="1"/>
          </p:cNvSpPr>
          <p:nvPr>
            <p:ph type="title"/>
          </p:nvPr>
        </p:nvSpPr>
        <p:spPr/>
        <p:txBody>
          <a:bodyPr/>
          <a:lstStyle/>
          <a:p>
            <a:r>
              <a:rPr kumimoji="1" lang="en-US" altLang="ja-JP" dirty="0"/>
              <a:t>BRP(BKV)</a:t>
            </a:r>
            <a:r>
              <a:rPr kumimoji="1" lang="ja-JP" altLang="en-US"/>
              <a:t>と</a:t>
            </a:r>
            <a:r>
              <a:rPr lang="en-US" altLang="ja-JP" dirty="0"/>
              <a:t>BG</a:t>
            </a:r>
            <a:r>
              <a:rPr lang="ja-JP" altLang="en-US"/>
              <a:t>、</a:t>
            </a:r>
            <a:r>
              <a:rPr lang="en-US" altLang="ja-JP" dirty="0"/>
              <a:t>TSO</a:t>
            </a:r>
            <a:endParaRPr kumimoji="1" lang="ja-JP" altLang="en-US"/>
          </a:p>
        </p:txBody>
      </p:sp>
      <p:sp>
        <p:nvSpPr>
          <p:cNvPr id="3" name="コンテンツ プレースホルダー 2">
            <a:extLst>
              <a:ext uri="{FF2B5EF4-FFF2-40B4-BE49-F238E27FC236}">
                <a16:creationId xmlns:a16="http://schemas.microsoft.com/office/drawing/2014/main" id="{234836BF-E8BA-8944-AE5B-DB9166A0FB40}"/>
              </a:ext>
            </a:extLst>
          </p:cNvPr>
          <p:cNvSpPr>
            <a:spLocks noGrp="1"/>
          </p:cNvSpPr>
          <p:nvPr>
            <p:ph idx="1"/>
          </p:nvPr>
        </p:nvSpPr>
        <p:spPr/>
        <p:txBody>
          <a:bodyPr>
            <a:normAutofit fontScale="92500" lnSpcReduction="10000"/>
          </a:bodyPr>
          <a:lstStyle/>
          <a:p>
            <a:r>
              <a:rPr kumimoji="1" lang="en-US" altLang="ja-JP" dirty="0"/>
              <a:t>Balance Responsible Party</a:t>
            </a:r>
            <a:r>
              <a:rPr kumimoji="1" lang="ja-JP" altLang="en-US"/>
              <a:t>（</a:t>
            </a:r>
            <a:r>
              <a:rPr kumimoji="1" lang="en-US" altLang="ja-JP" dirty="0"/>
              <a:t>BRP</a:t>
            </a:r>
            <a:r>
              <a:rPr kumimoji="1" lang="ja-JP" altLang="en-US"/>
              <a:t>）</a:t>
            </a:r>
            <a:endParaRPr kumimoji="1" lang="en-US" altLang="ja-JP" dirty="0"/>
          </a:p>
          <a:p>
            <a:pPr lvl="1"/>
            <a:r>
              <a:rPr lang="en-US" altLang="ja-JP" dirty="0"/>
              <a:t>EU</a:t>
            </a:r>
            <a:r>
              <a:rPr lang="ja-JP" altLang="en-US"/>
              <a:t>規則において、電力市場参加者のインバランスを負うを決められた代表者（</a:t>
            </a:r>
            <a:r>
              <a:rPr lang="en-US" altLang="ja-JP" dirty="0"/>
              <a:t>Article2(14)), Regulation(EU)</a:t>
            </a:r>
            <a:r>
              <a:rPr lang="ja-JP" altLang="ja-JP"/>
              <a:t> </a:t>
            </a:r>
            <a:r>
              <a:rPr lang="ja-JP" altLang="en-US"/>
              <a:t>）</a:t>
            </a:r>
            <a:endParaRPr lang="en-US" altLang="ja-JP" dirty="0"/>
          </a:p>
          <a:p>
            <a:pPr lvl="1"/>
            <a:r>
              <a:rPr lang="ja-JP" altLang="en-US"/>
              <a:t>各</a:t>
            </a:r>
            <a:r>
              <a:rPr lang="en-US" altLang="ja-JP" dirty="0"/>
              <a:t>BRP</a:t>
            </a:r>
            <a:r>
              <a:rPr lang="ja-JP" altLang="en-US"/>
              <a:t>は、インバランスに対して金銭的な責任を負ってバランスをとる</a:t>
            </a:r>
            <a:endParaRPr lang="en-US" altLang="ja-JP" dirty="0"/>
          </a:p>
          <a:p>
            <a:pPr lvl="1"/>
            <a:r>
              <a:rPr lang="en-US" altLang="ja-JP" dirty="0"/>
              <a:t>EU</a:t>
            </a:r>
            <a:r>
              <a:rPr lang="ja-JP" altLang="en-US"/>
              <a:t>において電力市場に参加するためには、原則その主体は</a:t>
            </a:r>
            <a:r>
              <a:rPr lang="en-US" altLang="ja-JP" dirty="0"/>
              <a:t>BRP</a:t>
            </a:r>
            <a:r>
              <a:rPr lang="ja-JP" altLang="en-US"/>
              <a:t>であるか、もしくは</a:t>
            </a:r>
            <a:r>
              <a:rPr lang="en-US" altLang="ja-JP" dirty="0"/>
              <a:t>BRP</a:t>
            </a:r>
            <a:r>
              <a:rPr lang="ja-JP" altLang="en-US"/>
              <a:t>に加盟しなければならない</a:t>
            </a:r>
            <a:endParaRPr lang="en-US" altLang="ja-JP" dirty="0"/>
          </a:p>
          <a:p>
            <a:r>
              <a:rPr lang="ja-JP" altLang="en-US"/>
              <a:t>ドイツにおける</a:t>
            </a:r>
            <a:r>
              <a:rPr lang="en-US" altLang="ja-JP" dirty="0"/>
              <a:t>BRP</a:t>
            </a:r>
          </a:p>
          <a:p>
            <a:pPr lvl="1"/>
            <a:r>
              <a:rPr lang="de-DE" altLang="ja-JP" dirty="0"/>
              <a:t>BKV</a:t>
            </a:r>
            <a:r>
              <a:rPr lang="ja-JP" altLang="en-US"/>
              <a:t>（</a:t>
            </a:r>
            <a:r>
              <a:rPr lang="de-DE" altLang="ja-JP" dirty="0"/>
              <a:t>Bilanzkreisverantwortlichen) </a:t>
            </a:r>
          </a:p>
          <a:p>
            <a:pPr lvl="1"/>
            <a:r>
              <a:rPr lang="de-DE" altLang="ja-JP" dirty="0"/>
              <a:t>BG</a:t>
            </a:r>
            <a:r>
              <a:rPr lang="ja-JP" altLang="en-US"/>
              <a:t>（</a:t>
            </a:r>
            <a:r>
              <a:rPr lang="en-US" altLang="ja-JP" dirty="0"/>
              <a:t>Balancing Group</a:t>
            </a:r>
            <a:r>
              <a:rPr lang="ja-JP" altLang="en-US"/>
              <a:t>）のオーナー</a:t>
            </a:r>
            <a:endParaRPr lang="en-US" altLang="ja-JP" dirty="0"/>
          </a:p>
          <a:p>
            <a:pPr lvl="1"/>
            <a:r>
              <a:rPr lang="ja-JP" altLang="en-US"/>
              <a:t>発電量と需要量を予測</a:t>
            </a:r>
            <a:endParaRPr lang="en-US" altLang="ja-JP" dirty="0"/>
          </a:p>
          <a:p>
            <a:pPr lvl="2"/>
            <a:r>
              <a:rPr lang="en-US" altLang="ja-JP" dirty="0"/>
              <a:t>BRP</a:t>
            </a:r>
            <a:r>
              <a:rPr lang="ja-JP" altLang="en-US"/>
              <a:t>は</a:t>
            </a:r>
            <a:r>
              <a:rPr lang="en-US" altLang="ja-JP" dirty="0"/>
              <a:t>BG</a:t>
            </a:r>
            <a:r>
              <a:rPr lang="ja-JP" altLang="en-US"/>
              <a:t>の過不足を電力市場取引で調整</a:t>
            </a:r>
            <a:endParaRPr lang="en-US" altLang="ja-JP" dirty="0"/>
          </a:p>
          <a:p>
            <a:pPr lvl="2"/>
            <a:r>
              <a:rPr lang="en-US" altLang="ja-JP" dirty="0"/>
              <a:t>BRP</a:t>
            </a:r>
            <a:r>
              <a:rPr lang="ja-JP" altLang="en-US"/>
              <a:t>の予測やディスパッチ計画は、</a:t>
            </a:r>
            <a:r>
              <a:rPr lang="en-US" altLang="ja-JP" dirty="0"/>
              <a:t>TSO</a:t>
            </a:r>
            <a:r>
              <a:rPr lang="ja-JP" altLang="en-US"/>
              <a:t>に送信されて潮流計算に用いられる</a:t>
            </a:r>
            <a:endParaRPr lang="en-US" altLang="ja-JP" dirty="0"/>
          </a:p>
          <a:p>
            <a:pPr lvl="2"/>
            <a:r>
              <a:rPr lang="en-US" altLang="ja-JP" dirty="0"/>
              <a:t>TSO</a:t>
            </a:r>
            <a:r>
              <a:rPr lang="ja-JP" altLang="en-US"/>
              <a:t>は、</a:t>
            </a:r>
            <a:r>
              <a:rPr lang="en-US" altLang="ja-JP" dirty="0"/>
              <a:t>BG</a:t>
            </a:r>
            <a:r>
              <a:rPr lang="ja-JP" altLang="en-US"/>
              <a:t>に残ったインバランスを調整し、</a:t>
            </a:r>
            <a:r>
              <a:rPr lang="en-US" altLang="ja-JP" dirty="0"/>
              <a:t>BRP</a:t>
            </a:r>
            <a:r>
              <a:rPr lang="ja-JP" altLang="en-US"/>
              <a:t>にその料金を請求</a:t>
            </a:r>
            <a:endParaRPr lang="de-DE" altLang="ja-JP" dirty="0"/>
          </a:p>
        </p:txBody>
      </p:sp>
      <p:sp>
        <p:nvSpPr>
          <p:cNvPr id="4" name="スライド番号プレースホルダー 3">
            <a:extLst>
              <a:ext uri="{FF2B5EF4-FFF2-40B4-BE49-F238E27FC236}">
                <a16:creationId xmlns:a16="http://schemas.microsoft.com/office/drawing/2014/main" id="{65365CEE-0B3E-6A45-9254-12E9C4EB7424}"/>
              </a:ext>
            </a:extLst>
          </p:cNvPr>
          <p:cNvSpPr>
            <a:spLocks noGrp="1"/>
          </p:cNvSpPr>
          <p:nvPr>
            <p:ph type="sldNum" sz="quarter" idx="12"/>
          </p:nvPr>
        </p:nvSpPr>
        <p:spPr/>
        <p:txBody>
          <a:bodyPr/>
          <a:lstStyle/>
          <a:p>
            <a:fld id="{1F3B8331-B05F-3848-BD1F-8A7DF3663C46}" type="slidenum">
              <a:rPr kumimoji="1" lang="ja-JP" altLang="en-US" smtClean="0"/>
              <a:t>27</a:t>
            </a:fld>
            <a:endParaRPr kumimoji="1" lang="ja-JP" altLang="en-US"/>
          </a:p>
        </p:txBody>
      </p:sp>
    </p:spTree>
    <p:extLst>
      <p:ext uri="{BB962C8B-B14F-4D97-AF65-F5344CB8AC3E}">
        <p14:creationId xmlns:p14="http://schemas.microsoft.com/office/powerpoint/2010/main" val="3918932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E33E01-85A2-B948-9BFA-F2733E46CD51}"/>
              </a:ext>
            </a:extLst>
          </p:cNvPr>
          <p:cNvSpPr>
            <a:spLocks noGrp="1"/>
          </p:cNvSpPr>
          <p:nvPr>
            <p:ph type="title"/>
          </p:nvPr>
        </p:nvSpPr>
        <p:spPr/>
        <p:txBody>
          <a:bodyPr/>
          <a:lstStyle/>
          <a:p>
            <a:r>
              <a:rPr kumimoji="1" lang="en-US" altLang="ja-JP" dirty="0"/>
              <a:t>BG</a:t>
            </a:r>
            <a:r>
              <a:rPr kumimoji="1" lang="ja-JP" altLang="en-US"/>
              <a:t>マネジメント</a:t>
            </a:r>
          </a:p>
        </p:txBody>
      </p:sp>
      <p:sp>
        <p:nvSpPr>
          <p:cNvPr id="3" name="コンテンツ プレースホルダー 2">
            <a:extLst>
              <a:ext uri="{FF2B5EF4-FFF2-40B4-BE49-F238E27FC236}">
                <a16:creationId xmlns:a16="http://schemas.microsoft.com/office/drawing/2014/main" id="{7951C25E-A66F-C04E-9D61-555B13F400F3}"/>
              </a:ext>
            </a:extLst>
          </p:cNvPr>
          <p:cNvSpPr>
            <a:spLocks noGrp="1"/>
          </p:cNvSpPr>
          <p:nvPr>
            <p:ph idx="1"/>
          </p:nvPr>
        </p:nvSpPr>
        <p:spPr>
          <a:xfrm>
            <a:off x="838200" y="1825624"/>
            <a:ext cx="10515600" cy="4530725"/>
          </a:xfrm>
        </p:spPr>
        <p:txBody>
          <a:bodyPr>
            <a:normAutofit lnSpcReduction="10000"/>
          </a:bodyPr>
          <a:lstStyle/>
          <a:p>
            <a:r>
              <a:rPr kumimoji="1" lang="en-US" altLang="ja-JP" dirty="0"/>
              <a:t>BRP</a:t>
            </a:r>
            <a:r>
              <a:rPr kumimoji="1" lang="ja-JP" altLang="en-US"/>
              <a:t>は、適切なスケジュール管理とバランシング</a:t>
            </a:r>
            <a:endParaRPr kumimoji="1" lang="en-US" altLang="ja-JP" dirty="0"/>
          </a:p>
          <a:p>
            <a:pPr lvl="1"/>
            <a:r>
              <a:rPr lang="en-US" altLang="ja-JP" dirty="0"/>
              <a:t>BG</a:t>
            </a:r>
            <a:r>
              <a:rPr lang="ja-JP" altLang="en-US"/>
              <a:t>に割り当てられた発電と需要を</a:t>
            </a:r>
            <a:r>
              <a:rPr lang="en-US" altLang="ja-JP" dirty="0"/>
              <a:t>15</a:t>
            </a:r>
            <a:r>
              <a:rPr lang="ja-JP" altLang="en-US"/>
              <a:t>分ごとにバランス</a:t>
            </a:r>
            <a:endParaRPr lang="en-US" altLang="ja-JP" dirty="0"/>
          </a:p>
          <a:p>
            <a:r>
              <a:rPr lang="ja-JP" altLang="en-US"/>
              <a:t>インバランス料金</a:t>
            </a:r>
            <a:endParaRPr lang="en-US" altLang="ja-JP" dirty="0"/>
          </a:p>
          <a:p>
            <a:pPr lvl="1"/>
            <a:r>
              <a:rPr lang="en-US" altLang="ja-JP" dirty="0"/>
              <a:t>TSO</a:t>
            </a:r>
            <a:r>
              <a:rPr lang="ja-JP" altLang="en-US"/>
              <a:t>が</a:t>
            </a:r>
            <a:r>
              <a:rPr lang="en-US" altLang="ja-JP" dirty="0"/>
              <a:t>15</a:t>
            </a:r>
            <a:r>
              <a:rPr lang="ja-JP" altLang="en-US"/>
              <a:t>分ごとのインバランスに対して請求</a:t>
            </a:r>
            <a:endParaRPr lang="en-US" altLang="ja-JP" dirty="0"/>
          </a:p>
          <a:p>
            <a:pPr lvl="1"/>
            <a:r>
              <a:rPr lang="ja-JP" altLang="en-US"/>
              <a:t>ドイツ均一のバランシング料金（</a:t>
            </a:r>
            <a:r>
              <a:rPr lang="en-US" altLang="ja-JP" dirty="0" err="1"/>
              <a:t>reBAP</a:t>
            </a:r>
            <a:r>
              <a:rPr lang="en-US" altLang="ja-JP" dirty="0"/>
              <a:t>)</a:t>
            </a:r>
          </a:p>
          <a:p>
            <a:pPr lvl="2"/>
            <a:r>
              <a:rPr lang="ja-JP" altLang="en-US"/>
              <a:t>連邦ネットワーク庁（</a:t>
            </a:r>
            <a:r>
              <a:rPr lang="en-US" altLang="ja-JP" dirty="0" err="1"/>
              <a:t>BNetzA</a:t>
            </a:r>
            <a:r>
              <a:rPr lang="en-US" altLang="ja-JP" dirty="0"/>
              <a:t>)</a:t>
            </a:r>
            <a:r>
              <a:rPr lang="ja-JP" altLang="en-US"/>
              <a:t>の要件・規程に従って、各</a:t>
            </a:r>
            <a:r>
              <a:rPr lang="en-US" altLang="ja-JP" dirty="0"/>
              <a:t>TSO</a:t>
            </a:r>
            <a:r>
              <a:rPr lang="ja-JP" altLang="en-US"/>
              <a:t>から公開</a:t>
            </a:r>
            <a:endParaRPr lang="en-US" altLang="ja-JP" dirty="0"/>
          </a:p>
          <a:p>
            <a:r>
              <a:rPr lang="en-US" altLang="ja-JP" dirty="0"/>
              <a:t>TSO</a:t>
            </a:r>
            <a:r>
              <a:rPr lang="ja-JP" altLang="en-US"/>
              <a:t>によるバランシング</a:t>
            </a:r>
            <a:endParaRPr lang="en-US" altLang="ja-JP" dirty="0"/>
          </a:p>
          <a:p>
            <a:pPr lvl="1"/>
            <a:r>
              <a:rPr lang="ja-JP" altLang="en-US"/>
              <a:t>送電系統の安全性と信頼性を維持することにのみ使用</a:t>
            </a:r>
            <a:endParaRPr lang="en-US" altLang="ja-JP" dirty="0"/>
          </a:p>
          <a:p>
            <a:r>
              <a:rPr lang="ja-JP" altLang="en-US"/>
              <a:t>まず</a:t>
            </a:r>
            <a:r>
              <a:rPr lang="en-US" altLang="ja-JP" dirty="0"/>
              <a:t>BRP</a:t>
            </a:r>
            <a:r>
              <a:rPr lang="ja-JP" altLang="en-US"/>
              <a:t>が</a:t>
            </a:r>
            <a:r>
              <a:rPr lang="en-US" altLang="ja-JP" dirty="0"/>
              <a:t>BG</a:t>
            </a:r>
            <a:r>
              <a:rPr lang="ja-JP" altLang="en-US"/>
              <a:t>を管理する責任</a:t>
            </a:r>
            <a:endParaRPr lang="en-US" altLang="ja-JP" dirty="0"/>
          </a:p>
          <a:p>
            <a:pPr lvl="2"/>
            <a:r>
              <a:rPr lang="en-US" altLang="ja-JP" dirty="0"/>
              <a:t>BG</a:t>
            </a:r>
            <a:r>
              <a:rPr lang="ja-JP" altLang="en-US"/>
              <a:t>内、</a:t>
            </a:r>
            <a:r>
              <a:rPr lang="en-US" altLang="ja-JP" dirty="0"/>
              <a:t>BG</a:t>
            </a:r>
            <a:r>
              <a:rPr lang="ja-JP" altLang="en-US"/>
              <a:t>間で調整</a:t>
            </a:r>
            <a:endParaRPr lang="en-US" altLang="ja-JP" dirty="0"/>
          </a:p>
          <a:p>
            <a:pPr lvl="2"/>
            <a:r>
              <a:rPr lang="ja-JP" altLang="en-US"/>
              <a:t>当日市場を活用</a:t>
            </a:r>
            <a:endParaRPr lang="en-US" altLang="ja-JP" dirty="0"/>
          </a:p>
          <a:p>
            <a:pPr lvl="2"/>
            <a:r>
              <a:rPr lang="en-US" altLang="ja-JP" dirty="0"/>
              <a:t>VPP</a:t>
            </a:r>
            <a:r>
              <a:rPr lang="ja-JP" altLang="en-US"/>
              <a:t>も</a:t>
            </a:r>
            <a:r>
              <a:rPr lang="en-US" altLang="ja-JP" dirty="0"/>
              <a:t>BG/BRP</a:t>
            </a:r>
            <a:r>
              <a:rPr lang="ja-JP" altLang="en-US"/>
              <a:t>規模で運用</a:t>
            </a:r>
            <a:endParaRPr lang="en-US" altLang="ja-JP" dirty="0"/>
          </a:p>
        </p:txBody>
      </p:sp>
      <p:sp>
        <p:nvSpPr>
          <p:cNvPr id="4" name="スライド番号プレースホルダー 3">
            <a:extLst>
              <a:ext uri="{FF2B5EF4-FFF2-40B4-BE49-F238E27FC236}">
                <a16:creationId xmlns:a16="http://schemas.microsoft.com/office/drawing/2014/main" id="{BDB67581-C1BB-5448-B4B8-4D4E62270D72}"/>
              </a:ext>
            </a:extLst>
          </p:cNvPr>
          <p:cNvSpPr>
            <a:spLocks noGrp="1"/>
          </p:cNvSpPr>
          <p:nvPr>
            <p:ph type="sldNum" sz="quarter" idx="12"/>
          </p:nvPr>
        </p:nvSpPr>
        <p:spPr/>
        <p:txBody>
          <a:bodyPr/>
          <a:lstStyle/>
          <a:p>
            <a:fld id="{1F3B8331-B05F-3848-BD1F-8A7DF3663C46}" type="slidenum">
              <a:rPr kumimoji="1" lang="ja-JP" altLang="en-US" smtClean="0"/>
              <a:t>28</a:t>
            </a:fld>
            <a:endParaRPr kumimoji="1" lang="ja-JP" altLang="en-US"/>
          </a:p>
        </p:txBody>
      </p:sp>
    </p:spTree>
    <p:extLst>
      <p:ext uri="{BB962C8B-B14F-4D97-AF65-F5344CB8AC3E}">
        <p14:creationId xmlns:p14="http://schemas.microsoft.com/office/powerpoint/2010/main" val="276825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ECAB3D-2BC7-C840-8DFA-C07943171994}"/>
              </a:ext>
            </a:extLst>
          </p:cNvPr>
          <p:cNvSpPr>
            <a:spLocks noGrp="1"/>
          </p:cNvSpPr>
          <p:nvPr>
            <p:ph type="title"/>
          </p:nvPr>
        </p:nvSpPr>
        <p:spPr>
          <a:noFill/>
          <a:ln>
            <a:solidFill>
              <a:schemeClr val="accent1"/>
            </a:solidFill>
          </a:ln>
        </p:spPr>
        <p:txBody>
          <a:bodyPr/>
          <a:lstStyle/>
          <a:p>
            <a:r>
              <a:rPr kumimoji="1" lang="en-US" altLang="ja-JP" dirty="0"/>
              <a:t>1.</a:t>
            </a:r>
            <a:r>
              <a:rPr kumimoji="1" lang="ja-JP" altLang="en-US" dirty="0"/>
              <a:t>　はじめに</a:t>
            </a:r>
          </a:p>
        </p:txBody>
      </p:sp>
      <p:sp>
        <p:nvSpPr>
          <p:cNvPr id="3" name="コンテンツ プレースホルダー 2">
            <a:extLst>
              <a:ext uri="{FF2B5EF4-FFF2-40B4-BE49-F238E27FC236}">
                <a16:creationId xmlns:a16="http://schemas.microsoft.com/office/drawing/2014/main" id="{CD582084-0BDE-1B48-AA75-441606BA6FF0}"/>
              </a:ext>
            </a:extLst>
          </p:cNvPr>
          <p:cNvSpPr>
            <a:spLocks noGrp="1"/>
          </p:cNvSpPr>
          <p:nvPr>
            <p:ph idx="1"/>
          </p:nvPr>
        </p:nvSpPr>
        <p:spPr/>
        <p:txBody>
          <a:bodyPr>
            <a:normAutofit fontScale="92500" lnSpcReduction="10000"/>
          </a:bodyPr>
          <a:lstStyle/>
          <a:p>
            <a:r>
              <a:rPr kumimoji="1" lang="ja-JP" altLang="en-US"/>
              <a:t>「</a:t>
            </a:r>
            <a:r>
              <a:rPr kumimoji="1" lang="en-US" altLang="ja-JP" dirty="0"/>
              <a:t>2050</a:t>
            </a:r>
            <a:r>
              <a:rPr kumimoji="1" lang="ja-JP" altLang="en-US"/>
              <a:t>年カーボンニュートラルに伴うグリーン成長戦略」</a:t>
            </a:r>
            <a:endParaRPr kumimoji="1" lang="en-US" altLang="ja-JP" dirty="0"/>
          </a:p>
          <a:p>
            <a:pPr lvl="1"/>
            <a:r>
              <a:rPr lang="en-US" altLang="ja-JP" dirty="0"/>
              <a:t>2020</a:t>
            </a:r>
            <a:r>
              <a:rPr lang="ja-JP" altLang="en-US"/>
              <a:t>年</a:t>
            </a:r>
            <a:r>
              <a:rPr lang="en-US" altLang="ja-JP" dirty="0"/>
              <a:t>12</a:t>
            </a:r>
            <a:r>
              <a:rPr lang="ja-JP" altLang="en-US"/>
              <a:t>月</a:t>
            </a:r>
            <a:r>
              <a:rPr lang="en-US" altLang="ja-JP" dirty="0"/>
              <a:t>25</a:t>
            </a:r>
            <a:r>
              <a:rPr lang="ja-JP" altLang="en-US"/>
              <a:t>日</a:t>
            </a:r>
            <a:endParaRPr lang="en-US" altLang="ja-JP" dirty="0"/>
          </a:p>
          <a:p>
            <a:pPr lvl="1"/>
            <a:r>
              <a:rPr kumimoji="1" lang="ja-JP" altLang="en-US"/>
              <a:t>「経済と環境の好循環」につなげるための産業政策</a:t>
            </a:r>
            <a:endParaRPr kumimoji="1" lang="en-US" altLang="ja-JP" dirty="0"/>
          </a:p>
          <a:p>
            <a:pPr lvl="1"/>
            <a:r>
              <a:rPr lang="ja-JP" altLang="en-US"/>
              <a:t>電力部門の脱炭素化は大前提</a:t>
            </a:r>
            <a:endParaRPr lang="en-US" altLang="ja-JP" dirty="0"/>
          </a:p>
          <a:p>
            <a:pPr lvl="2"/>
            <a:r>
              <a:rPr kumimoji="1" lang="ja-JP" altLang="en-US"/>
              <a:t>再エネは最大限導入を図る</a:t>
            </a:r>
            <a:endParaRPr kumimoji="1" lang="en-US" altLang="ja-JP" dirty="0"/>
          </a:p>
          <a:p>
            <a:pPr lvl="2"/>
            <a:r>
              <a:rPr lang="ja-JP" altLang="en-US"/>
              <a:t>発電量の約</a:t>
            </a:r>
            <a:r>
              <a:rPr lang="en-US" altLang="ja-JP" dirty="0"/>
              <a:t>50-60</a:t>
            </a:r>
            <a:r>
              <a:rPr lang="ja-JP" altLang="en-US"/>
              <a:t>％を再エネで賄う</a:t>
            </a:r>
            <a:endParaRPr lang="en-US" altLang="ja-JP" dirty="0"/>
          </a:p>
          <a:p>
            <a:r>
              <a:rPr kumimoji="1" lang="en-US" altLang="ja-JP" dirty="0"/>
              <a:t>2022</a:t>
            </a:r>
            <a:r>
              <a:rPr kumimoji="1" lang="ja-JP" altLang="en-US"/>
              <a:t>年度より、</a:t>
            </a:r>
            <a:r>
              <a:rPr kumimoji="1" lang="en-US" altLang="ja-JP" dirty="0"/>
              <a:t>FIT</a:t>
            </a:r>
            <a:r>
              <a:rPr kumimoji="1" lang="ja-JP" altLang="en-US"/>
              <a:t>に加えて市場連動型の</a:t>
            </a:r>
            <a:r>
              <a:rPr kumimoji="1" lang="en-US" altLang="ja-JP" dirty="0"/>
              <a:t>FIP(Feed-in Premium</a:t>
            </a:r>
            <a:r>
              <a:rPr kumimoji="1" lang="ja-JP" altLang="en-US"/>
              <a:t>）制度が導入</a:t>
            </a:r>
            <a:endParaRPr kumimoji="1" lang="en-US" altLang="ja-JP" dirty="0"/>
          </a:p>
          <a:p>
            <a:pPr lvl="1"/>
            <a:r>
              <a:rPr kumimoji="1" lang="ja-JP" altLang="en-US"/>
              <a:t>日本の再エネ比率（</a:t>
            </a:r>
            <a:r>
              <a:rPr kumimoji="1" lang="en-US" altLang="ja-JP" dirty="0"/>
              <a:t>2019</a:t>
            </a:r>
            <a:r>
              <a:rPr kumimoji="1" lang="ja-JP" altLang="en-US"/>
              <a:t>）：約</a:t>
            </a:r>
            <a:r>
              <a:rPr kumimoji="1" lang="en-US" altLang="ja-JP" dirty="0"/>
              <a:t>20</a:t>
            </a:r>
            <a:r>
              <a:rPr kumimoji="1" lang="ja-JP" altLang="en-US"/>
              <a:t>％</a:t>
            </a:r>
            <a:endParaRPr kumimoji="1" lang="en-US" altLang="ja-JP" dirty="0"/>
          </a:p>
          <a:p>
            <a:r>
              <a:rPr lang="ja-JP" altLang="en-US"/>
              <a:t>ドイツの市場プレミアム（後の</a:t>
            </a:r>
            <a:r>
              <a:rPr lang="en-US" altLang="ja-JP" dirty="0"/>
              <a:t>FIP</a:t>
            </a:r>
            <a:r>
              <a:rPr lang="ja-JP" altLang="en-US"/>
              <a:t>）制度：</a:t>
            </a:r>
            <a:r>
              <a:rPr lang="en-US" altLang="ja-JP" dirty="0"/>
              <a:t>EEG2012</a:t>
            </a:r>
          </a:p>
          <a:p>
            <a:pPr lvl="1"/>
            <a:r>
              <a:rPr kumimoji="1" lang="ja-JP" altLang="en-US"/>
              <a:t>ドイツの再エネ比率（</a:t>
            </a:r>
            <a:r>
              <a:rPr kumimoji="1" lang="en-US" altLang="ja-JP" dirty="0"/>
              <a:t>2012</a:t>
            </a:r>
            <a:r>
              <a:rPr kumimoji="1" lang="ja-JP" altLang="en-US"/>
              <a:t>）：</a:t>
            </a:r>
            <a:r>
              <a:rPr lang="ja-JP" altLang="en-US"/>
              <a:t>約</a:t>
            </a:r>
            <a:r>
              <a:rPr kumimoji="1" lang="en-US" altLang="ja-JP" dirty="0"/>
              <a:t>22</a:t>
            </a:r>
            <a:r>
              <a:rPr kumimoji="1" lang="ja-JP" altLang="en-US"/>
              <a:t>％</a:t>
            </a:r>
            <a:endParaRPr kumimoji="1" lang="en-US" altLang="ja-JP" dirty="0"/>
          </a:p>
          <a:p>
            <a:r>
              <a:rPr kumimoji="1" lang="en-US" altLang="ja-JP" dirty="0"/>
              <a:t>EEG2012</a:t>
            </a:r>
            <a:r>
              <a:rPr kumimoji="1" lang="ja-JP" altLang="en-US"/>
              <a:t>から</a:t>
            </a:r>
            <a:r>
              <a:rPr kumimoji="1" lang="en-US" altLang="ja-JP" dirty="0"/>
              <a:t>2014</a:t>
            </a:r>
            <a:r>
              <a:rPr lang="ja-JP" altLang="en-US"/>
              <a:t>期をレビュー</a:t>
            </a:r>
            <a:endParaRPr kumimoji="1" lang="en-US" altLang="ja-JP" dirty="0"/>
          </a:p>
          <a:p>
            <a:endParaRPr kumimoji="1" lang="en-US" altLang="ja-JP" dirty="0"/>
          </a:p>
          <a:p>
            <a:endParaRPr kumimoji="1"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E25F6AFB-0E5C-314C-A608-6E830BC8A3EE}"/>
              </a:ext>
            </a:extLst>
          </p:cNvPr>
          <p:cNvSpPr>
            <a:spLocks noGrp="1"/>
          </p:cNvSpPr>
          <p:nvPr>
            <p:ph type="sldNum" sz="quarter" idx="12"/>
          </p:nvPr>
        </p:nvSpPr>
        <p:spPr/>
        <p:txBody>
          <a:bodyPr/>
          <a:lstStyle/>
          <a:p>
            <a:fld id="{1F3B8331-B05F-3848-BD1F-8A7DF3663C46}" type="slidenum">
              <a:rPr kumimoji="1" lang="ja-JP" altLang="en-US" smtClean="0"/>
              <a:t>2</a:t>
            </a:fld>
            <a:endParaRPr kumimoji="1" lang="ja-JP" altLang="en-US"/>
          </a:p>
        </p:txBody>
      </p:sp>
    </p:spTree>
    <p:extLst>
      <p:ext uri="{BB962C8B-B14F-4D97-AF65-F5344CB8AC3E}">
        <p14:creationId xmlns:p14="http://schemas.microsoft.com/office/powerpoint/2010/main" val="2922032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DEB186-D834-6D44-8EED-BCAB29A64F3D}"/>
              </a:ext>
            </a:extLst>
          </p:cNvPr>
          <p:cNvSpPr>
            <a:spLocks noGrp="1"/>
          </p:cNvSpPr>
          <p:nvPr>
            <p:ph type="title"/>
          </p:nvPr>
        </p:nvSpPr>
        <p:spPr>
          <a:xfrm>
            <a:off x="755822" y="2844714"/>
            <a:ext cx="10515600" cy="1325563"/>
          </a:xfrm>
          <a:ln>
            <a:solidFill>
              <a:schemeClr val="accent1"/>
            </a:solidFill>
          </a:ln>
        </p:spPr>
        <p:txBody>
          <a:bodyPr/>
          <a:lstStyle/>
          <a:p>
            <a:r>
              <a:rPr lang="en-US" altLang="ja-JP" dirty="0"/>
              <a:t>4. </a:t>
            </a:r>
            <a:r>
              <a:rPr lang="ja-JP" altLang="en-US"/>
              <a:t>アグリゲーターと</a:t>
            </a:r>
            <a:r>
              <a:rPr lang="en-US" altLang="ja-JP" dirty="0"/>
              <a:t>VPP</a:t>
            </a:r>
            <a:endParaRPr kumimoji="1" lang="ja-JP" altLang="en-US" dirty="0"/>
          </a:p>
        </p:txBody>
      </p:sp>
      <p:sp>
        <p:nvSpPr>
          <p:cNvPr id="4" name="スライド番号プレースホルダー 3">
            <a:extLst>
              <a:ext uri="{FF2B5EF4-FFF2-40B4-BE49-F238E27FC236}">
                <a16:creationId xmlns:a16="http://schemas.microsoft.com/office/drawing/2014/main" id="{1980F75D-E9EE-0F40-93BA-56062584F94A}"/>
              </a:ext>
            </a:extLst>
          </p:cNvPr>
          <p:cNvSpPr>
            <a:spLocks noGrp="1"/>
          </p:cNvSpPr>
          <p:nvPr>
            <p:ph type="sldNum" sz="quarter" idx="12"/>
          </p:nvPr>
        </p:nvSpPr>
        <p:spPr/>
        <p:txBody>
          <a:bodyPr/>
          <a:lstStyle/>
          <a:p>
            <a:fld id="{1F3B8331-B05F-3848-BD1F-8A7DF3663C46}" type="slidenum">
              <a:rPr kumimoji="1" lang="ja-JP" altLang="en-US" smtClean="0"/>
              <a:t>29</a:t>
            </a:fld>
            <a:endParaRPr kumimoji="1" lang="ja-JP" altLang="en-US"/>
          </a:p>
        </p:txBody>
      </p:sp>
    </p:spTree>
    <p:extLst>
      <p:ext uri="{BB962C8B-B14F-4D97-AF65-F5344CB8AC3E}">
        <p14:creationId xmlns:p14="http://schemas.microsoft.com/office/powerpoint/2010/main" val="1371283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CAEC0-3E13-5047-99CF-41CD6BC14DAC}"/>
              </a:ext>
            </a:extLst>
          </p:cNvPr>
          <p:cNvSpPr>
            <a:spLocks noGrp="1"/>
          </p:cNvSpPr>
          <p:nvPr>
            <p:ph type="title"/>
          </p:nvPr>
        </p:nvSpPr>
        <p:spPr/>
        <p:txBody>
          <a:bodyPr/>
          <a:lstStyle/>
          <a:p>
            <a:r>
              <a:rPr kumimoji="1" lang="ja-JP" altLang="en-US"/>
              <a:t>今日のアグリゲーター、</a:t>
            </a:r>
            <a:r>
              <a:rPr kumimoji="1" lang="en-US" altLang="ja-JP" dirty="0"/>
              <a:t>VPP</a:t>
            </a:r>
            <a:r>
              <a:rPr kumimoji="1" lang="ja-JP" altLang="en-US"/>
              <a:t>の概観</a:t>
            </a:r>
          </a:p>
        </p:txBody>
      </p:sp>
      <p:sp>
        <p:nvSpPr>
          <p:cNvPr id="4" name="スライド番号プレースホルダー 3">
            <a:extLst>
              <a:ext uri="{FF2B5EF4-FFF2-40B4-BE49-F238E27FC236}">
                <a16:creationId xmlns:a16="http://schemas.microsoft.com/office/drawing/2014/main" id="{EC9857DE-7634-2942-BE37-459D711E0205}"/>
              </a:ext>
            </a:extLst>
          </p:cNvPr>
          <p:cNvSpPr>
            <a:spLocks noGrp="1"/>
          </p:cNvSpPr>
          <p:nvPr>
            <p:ph type="sldNum" sz="quarter" idx="12"/>
          </p:nvPr>
        </p:nvSpPr>
        <p:spPr/>
        <p:txBody>
          <a:bodyPr/>
          <a:lstStyle/>
          <a:p>
            <a:fld id="{1F3B8331-B05F-3848-BD1F-8A7DF3663C46}" type="slidenum">
              <a:rPr kumimoji="1" lang="ja-JP" altLang="en-US" smtClean="0"/>
              <a:t>30</a:t>
            </a:fld>
            <a:endParaRPr kumimoji="1" lang="ja-JP" altLang="en-US"/>
          </a:p>
        </p:txBody>
      </p:sp>
      <p:pic>
        <p:nvPicPr>
          <p:cNvPr id="5" name="図 4">
            <a:extLst>
              <a:ext uri="{FF2B5EF4-FFF2-40B4-BE49-F238E27FC236}">
                <a16:creationId xmlns:a16="http://schemas.microsoft.com/office/drawing/2014/main" id="{AF2A8774-9534-A64E-B744-0BB2D32E542E}"/>
              </a:ext>
            </a:extLst>
          </p:cNvPr>
          <p:cNvPicPr/>
          <p:nvPr/>
        </p:nvPicPr>
        <p:blipFill>
          <a:blip r:embed="rId2"/>
          <a:stretch>
            <a:fillRect/>
          </a:stretch>
        </p:blipFill>
        <p:spPr>
          <a:xfrm>
            <a:off x="2599765" y="1317812"/>
            <a:ext cx="6992469" cy="5038538"/>
          </a:xfrm>
          <a:prstGeom prst="rect">
            <a:avLst/>
          </a:prstGeom>
        </p:spPr>
      </p:pic>
      <p:sp>
        <p:nvSpPr>
          <p:cNvPr id="6" name="テキスト ボックス 5">
            <a:extLst>
              <a:ext uri="{FF2B5EF4-FFF2-40B4-BE49-F238E27FC236}">
                <a16:creationId xmlns:a16="http://schemas.microsoft.com/office/drawing/2014/main" id="{49911324-B6BA-F040-BF0F-10FD110B9DDD}"/>
              </a:ext>
            </a:extLst>
          </p:cNvPr>
          <p:cNvSpPr txBox="1"/>
          <p:nvPr/>
        </p:nvSpPr>
        <p:spPr>
          <a:xfrm>
            <a:off x="7826189" y="6356350"/>
            <a:ext cx="3854823" cy="369332"/>
          </a:xfrm>
          <a:prstGeom prst="rect">
            <a:avLst/>
          </a:prstGeom>
          <a:noFill/>
        </p:spPr>
        <p:txBody>
          <a:bodyPr wrap="square" rtlCol="0">
            <a:spAutoFit/>
          </a:bodyPr>
          <a:lstStyle/>
          <a:p>
            <a:r>
              <a:rPr lang="ja-JP" altLang="ja-JP"/>
              <a:t>出所：</a:t>
            </a:r>
            <a:r>
              <a:rPr lang="de-DE" altLang="ja-JP" dirty="0"/>
              <a:t>IRENA(201</a:t>
            </a:r>
            <a:r>
              <a:rPr lang="en-US" altLang="ja-JP" dirty="0"/>
              <a:t>9</a:t>
            </a:r>
            <a:r>
              <a:rPr lang="de-DE" altLang="ja-JP" dirty="0"/>
              <a:t>)</a:t>
            </a:r>
            <a:r>
              <a:rPr lang="ja-JP" altLang="ja-JP"/>
              <a:t>  </a:t>
            </a:r>
            <a:endParaRPr kumimoji="1" lang="ja-JP" altLang="en-US"/>
          </a:p>
        </p:txBody>
      </p:sp>
    </p:spTree>
    <p:extLst>
      <p:ext uri="{BB962C8B-B14F-4D97-AF65-F5344CB8AC3E}">
        <p14:creationId xmlns:p14="http://schemas.microsoft.com/office/powerpoint/2010/main" val="3853898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CA2F8-836F-6044-A092-65526B54B2B2}"/>
              </a:ext>
            </a:extLst>
          </p:cNvPr>
          <p:cNvSpPr>
            <a:spLocks noGrp="1"/>
          </p:cNvSpPr>
          <p:nvPr>
            <p:ph type="title"/>
          </p:nvPr>
        </p:nvSpPr>
        <p:spPr/>
        <p:txBody>
          <a:bodyPr/>
          <a:lstStyle/>
          <a:p>
            <a:r>
              <a:rPr kumimoji="1" lang="en-US" altLang="ja-JP" dirty="0"/>
              <a:t>VPP</a:t>
            </a:r>
            <a:r>
              <a:rPr kumimoji="1" lang="ja-JP" altLang="en-US"/>
              <a:t>構築による電力セクター変革への貢献</a:t>
            </a:r>
          </a:p>
        </p:txBody>
      </p:sp>
      <p:sp>
        <p:nvSpPr>
          <p:cNvPr id="3" name="コンテンツ プレースホルダー 2">
            <a:extLst>
              <a:ext uri="{FF2B5EF4-FFF2-40B4-BE49-F238E27FC236}">
                <a16:creationId xmlns:a16="http://schemas.microsoft.com/office/drawing/2014/main" id="{46546B7A-8C98-FF4E-AD21-E06380B3AB65}"/>
              </a:ext>
            </a:extLst>
          </p:cNvPr>
          <p:cNvSpPr>
            <a:spLocks noGrp="1"/>
          </p:cNvSpPr>
          <p:nvPr>
            <p:ph idx="1"/>
          </p:nvPr>
        </p:nvSpPr>
        <p:spPr>
          <a:xfrm>
            <a:off x="838200" y="1825625"/>
            <a:ext cx="10515600" cy="4667250"/>
          </a:xfrm>
        </p:spPr>
        <p:txBody>
          <a:bodyPr>
            <a:normAutofit lnSpcReduction="10000"/>
          </a:bodyPr>
          <a:lstStyle/>
          <a:p>
            <a:r>
              <a:rPr kumimoji="1" lang="ja-JP" altLang="en-US"/>
              <a:t>アグリゲーターが</a:t>
            </a:r>
            <a:r>
              <a:rPr kumimoji="1" lang="en-US" altLang="ja-JP" dirty="0"/>
              <a:t>VPP</a:t>
            </a:r>
            <a:r>
              <a:rPr kumimoji="1" lang="ja-JP" altLang="en-US"/>
              <a:t>を構築することによるベネフィット</a:t>
            </a:r>
            <a:endParaRPr kumimoji="1" lang="en-US" altLang="ja-JP" dirty="0"/>
          </a:p>
          <a:p>
            <a:pPr marL="514350" indent="-514350">
              <a:buFont typeface="+mj-lt"/>
              <a:buAutoNum type="arabicPeriod"/>
            </a:pPr>
            <a:r>
              <a:rPr kumimoji="1" lang="ja-JP" altLang="en-US"/>
              <a:t>負荷変動</a:t>
            </a:r>
            <a:endParaRPr kumimoji="1" lang="en-US" altLang="ja-JP" dirty="0"/>
          </a:p>
          <a:p>
            <a:pPr lvl="1"/>
            <a:r>
              <a:rPr lang="ja-JP" altLang="en-US"/>
              <a:t>商業、産業用の大規模需要をリアルタイムにシフト</a:t>
            </a:r>
            <a:endParaRPr lang="en-US" altLang="ja-JP" dirty="0"/>
          </a:p>
          <a:p>
            <a:pPr lvl="1"/>
            <a:r>
              <a:rPr kumimoji="1" lang="ja-JP" altLang="en-US"/>
              <a:t>市場の価格シグナルに基づいて、</a:t>
            </a:r>
            <a:r>
              <a:rPr lang="ja-JP" altLang="en-US"/>
              <a:t>系統運用者に需要側の管理サービスを提供</a:t>
            </a:r>
            <a:endParaRPr lang="en-US" altLang="ja-JP" dirty="0"/>
          </a:p>
          <a:p>
            <a:pPr lvl="2"/>
            <a:r>
              <a:rPr kumimoji="1" lang="ja-JP" altLang="en-US"/>
              <a:t>送配電網への出費を削減</a:t>
            </a:r>
            <a:endParaRPr kumimoji="1" lang="en-US" altLang="ja-JP" dirty="0"/>
          </a:p>
          <a:p>
            <a:pPr marL="514350" indent="-514350">
              <a:buFont typeface="+mj-lt"/>
              <a:buAutoNum type="arabicPeriod"/>
            </a:pPr>
            <a:r>
              <a:rPr lang="ja-JP" altLang="en-US"/>
              <a:t>調整サービス</a:t>
            </a:r>
            <a:endParaRPr lang="en-US" altLang="ja-JP" dirty="0"/>
          </a:p>
          <a:p>
            <a:pPr lvl="1"/>
            <a:r>
              <a:rPr lang="en-US" altLang="ja-JP" dirty="0"/>
              <a:t>VRE</a:t>
            </a:r>
            <a:r>
              <a:rPr lang="ja-JP" altLang="en-US"/>
              <a:t>リソース統合のためにシステムの柔軟性を高める</a:t>
            </a:r>
            <a:endParaRPr lang="en-US" altLang="ja-JP" dirty="0"/>
          </a:p>
          <a:p>
            <a:pPr lvl="1"/>
            <a:r>
              <a:rPr lang="ja-JP" altLang="en-US"/>
              <a:t>夕刻のランプアップ制御、</a:t>
            </a:r>
            <a:r>
              <a:rPr lang="en-US" altLang="ja-JP" dirty="0"/>
              <a:t>VRE</a:t>
            </a:r>
            <a:r>
              <a:rPr lang="ja-JP" altLang="en-US"/>
              <a:t>の出力変動緩和</a:t>
            </a:r>
            <a:endParaRPr lang="en-US" altLang="ja-JP" dirty="0"/>
          </a:p>
          <a:p>
            <a:pPr marL="514350" indent="-514350">
              <a:buFont typeface="+mj-lt"/>
              <a:buAutoNum type="arabicPeriod"/>
            </a:pPr>
            <a:r>
              <a:rPr kumimoji="1" lang="ja-JP" altLang="en-US"/>
              <a:t>ローカルな柔軟性の構築</a:t>
            </a:r>
            <a:endParaRPr kumimoji="1" lang="en-US" altLang="ja-JP" dirty="0"/>
          </a:p>
          <a:p>
            <a:pPr lvl="1"/>
            <a:r>
              <a:rPr kumimoji="1" lang="ja-JP" altLang="en-US"/>
              <a:t>地域的市場が整っていれば、配電系統レベルでも柔軟性を提供</a:t>
            </a:r>
            <a:endParaRPr kumimoji="1" lang="en-US" altLang="ja-JP" dirty="0"/>
          </a:p>
          <a:p>
            <a:pPr lvl="2"/>
            <a:r>
              <a:rPr lang="en-US" altLang="ja-JP" dirty="0"/>
              <a:t>Local Flexibility</a:t>
            </a:r>
            <a:endParaRPr kumimoji="1" lang="en-US" altLang="ja-JP" dirty="0"/>
          </a:p>
          <a:p>
            <a:pPr marL="971550" lvl="1" indent="-514350">
              <a:buFont typeface="+mj-lt"/>
              <a:buAutoNum type="arabicPeriod"/>
            </a:pPr>
            <a:endParaRPr kumimoji="1" lang="ja-JP" altLang="en-US"/>
          </a:p>
        </p:txBody>
      </p:sp>
      <p:sp>
        <p:nvSpPr>
          <p:cNvPr id="4" name="スライド番号プレースホルダー 3">
            <a:extLst>
              <a:ext uri="{FF2B5EF4-FFF2-40B4-BE49-F238E27FC236}">
                <a16:creationId xmlns:a16="http://schemas.microsoft.com/office/drawing/2014/main" id="{54AEA7C2-5284-2B49-824D-407981178F16}"/>
              </a:ext>
            </a:extLst>
          </p:cNvPr>
          <p:cNvSpPr>
            <a:spLocks noGrp="1"/>
          </p:cNvSpPr>
          <p:nvPr>
            <p:ph type="sldNum" sz="quarter" idx="12"/>
          </p:nvPr>
        </p:nvSpPr>
        <p:spPr/>
        <p:txBody>
          <a:bodyPr/>
          <a:lstStyle/>
          <a:p>
            <a:fld id="{1F3B8331-B05F-3848-BD1F-8A7DF3663C46}" type="slidenum">
              <a:rPr kumimoji="1" lang="ja-JP" altLang="en-US" smtClean="0"/>
              <a:t>31</a:t>
            </a:fld>
            <a:endParaRPr kumimoji="1" lang="ja-JP" altLang="en-US"/>
          </a:p>
        </p:txBody>
      </p:sp>
    </p:spTree>
    <p:extLst>
      <p:ext uri="{BB962C8B-B14F-4D97-AF65-F5344CB8AC3E}">
        <p14:creationId xmlns:p14="http://schemas.microsoft.com/office/powerpoint/2010/main" val="2721649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CA2F8-836F-6044-A092-65526B54B2B2}"/>
              </a:ext>
            </a:extLst>
          </p:cNvPr>
          <p:cNvSpPr>
            <a:spLocks noGrp="1"/>
          </p:cNvSpPr>
          <p:nvPr>
            <p:ph type="title"/>
          </p:nvPr>
        </p:nvSpPr>
        <p:spPr>
          <a:xfrm>
            <a:off x="838200" y="375399"/>
            <a:ext cx="10515600" cy="1325563"/>
          </a:xfrm>
          <a:ln>
            <a:solidFill>
              <a:schemeClr val="accent1"/>
            </a:solidFill>
          </a:ln>
        </p:spPr>
        <p:txBody>
          <a:bodyPr/>
          <a:lstStyle/>
          <a:p>
            <a:r>
              <a:rPr kumimoji="1" lang="en-US" altLang="ja-JP" dirty="0"/>
              <a:t>5.</a:t>
            </a:r>
            <a:r>
              <a:rPr lang="en-US" altLang="ja-JP" dirty="0"/>
              <a:t> </a:t>
            </a:r>
            <a:r>
              <a:rPr lang="ja-JP" altLang="en-US"/>
              <a:t>まとめ</a:t>
            </a:r>
            <a:endParaRPr kumimoji="1" lang="ja-JP" altLang="en-US"/>
          </a:p>
        </p:txBody>
      </p:sp>
      <p:sp>
        <p:nvSpPr>
          <p:cNvPr id="3" name="コンテンツ プレースホルダー 2">
            <a:extLst>
              <a:ext uri="{FF2B5EF4-FFF2-40B4-BE49-F238E27FC236}">
                <a16:creationId xmlns:a16="http://schemas.microsoft.com/office/drawing/2014/main" id="{46546B7A-8C98-FF4E-AD21-E06380B3AB65}"/>
              </a:ext>
            </a:extLst>
          </p:cNvPr>
          <p:cNvSpPr>
            <a:spLocks noGrp="1"/>
          </p:cNvSpPr>
          <p:nvPr>
            <p:ph idx="1"/>
          </p:nvPr>
        </p:nvSpPr>
        <p:spPr>
          <a:xfrm>
            <a:off x="838200" y="1825625"/>
            <a:ext cx="10515600" cy="4783519"/>
          </a:xfrm>
        </p:spPr>
        <p:txBody>
          <a:bodyPr>
            <a:normAutofit lnSpcReduction="10000"/>
          </a:bodyPr>
          <a:lstStyle/>
          <a:p>
            <a:r>
              <a:rPr kumimoji="1" lang="ja-JP" altLang="en-US"/>
              <a:t>ドイツにおいてアグリゲーター、直接市場家、</a:t>
            </a:r>
            <a:r>
              <a:rPr kumimoji="1" lang="en-US" altLang="ja-JP" dirty="0"/>
              <a:t>VPP</a:t>
            </a:r>
            <a:r>
              <a:rPr kumimoji="1" lang="ja-JP" altLang="en-US"/>
              <a:t>のような主体</a:t>
            </a:r>
            <a:r>
              <a:rPr lang="ja-JP" altLang="en-US"/>
              <a:t>が</a:t>
            </a:r>
            <a:r>
              <a:rPr kumimoji="1" lang="ja-JP" altLang="en-US"/>
              <a:t>出現し、発展した背景</a:t>
            </a:r>
            <a:endParaRPr kumimoji="1" lang="en-US" altLang="ja-JP" dirty="0"/>
          </a:p>
          <a:p>
            <a:pPr lvl="1"/>
            <a:r>
              <a:rPr lang="en-US" altLang="ja-JP" dirty="0"/>
              <a:t>EEG2012</a:t>
            </a:r>
            <a:r>
              <a:rPr lang="ja-JP" altLang="en-US"/>
              <a:t>による市場プレミアム制度</a:t>
            </a:r>
            <a:endParaRPr lang="en-US" altLang="ja-JP" dirty="0"/>
          </a:p>
          <a:p>
            <a:pPr lvl="2"/>
            <a:r>
              <a:rPr lang="ja-JP" altLang="en-US"/>
              <a:t>直接市場取引</a:t>
            </a:r>
            <a:endParaRPr lang="en-US" altLang="ja-JP" dirty="0"/>
          </a:p>
          <a:p>
            <a:pPr lvl="3"/>
            <a:r>
              <a:rPr lang="ja-JP" altLang="en-US"/>
              <a:t>再エネ発電事業者は、直接市場取引に慣れていない</a:t>
            </a:r>
            <a:endParaRPr lang="en-US" altLang="ja-JP" dirty="0"/>
          </a:p>
          <a:p>
            <a:pPr lvl="3"/>
            <a:r>
              <a:rPr kumimoji="1" lang="ja-JP" altLang="en-US"/>
              <a:t>直接市場家を通してのみ可能だった</a:t>
            </a:r>
            <a:endParaRPr kumimoji="1" lang="en-US" altLang="ja-JP" dirty="0"/>
          </a:p>
          <a:p>
            <a:pPr lvl="2"/>
            <a:r>
              <a:rPr lang="ja-JP" altLang="en-US"/>
              <a:t>管理プレミアム、柔軟性プレミアム</a:t>
            </a:r>
            <a:endParaRPr lang="en-US" altLang="ja-JP" dirty="0"/>
          </a:p>
          <a:p>
            <a:pPr lvl="3"/>
            <a:r>
              <a:rPr lang="ja-JP" altLang="en-US"/>
              <a:t>初期は大きなインセンティブ</a:t>
            </a:r>
            <a:endParaRPr lang="en-US" altLang="ja-JP" dirty="0"/>
          </a:p>
          <a:p>
            <a:pPr lvl="3"/>
            <a:r>
              <a:rPr lang="en-US" altLang="ja-JP" dirty="0"/>
              <a:t>2013</a:t>
            </a:r>
            <a:r>
              <a:rPr lang="ja-JP" altLang="en-US"/>
              <a:t>年、</a:t>
            </a:r>
            <a:r>
              <a:rPr lang="en-US" altLang="ja-JP" dirty="0"/>
              <a:t>EEG2014</a:t>
            </a:r>
            <a:r>
              <a:rPr lang="ja-JP" altLang="en-US"/>
              <a:t>では削減</a:t>
            </a:r>
            <a:endParaRPr lang="en-US" altLang="ja-JP" dirty="0"/>
          </a:p>
          <a:p>
            <a:pPr lvl="4"/>
            <a:r>
              <a:rPr lang="ja-JP" altLang="en-US"/>
              <a:t>競争激化、後発組は不利、統廃合</a:t>
            </a:r>
            <a:endParaRPr lang="en-US" altLang="ja-JP" dirty="0"/>
          </a:p>
          <a:p>
            <a:pPr lvl="3"/>
            <a:r>
              <a:rPr lang="ja-JP" altLang="en-US"/>
              <a:t>遠隔制御の高度化、予測精度の向上、市場取引費用の低減</a:t>
            </a:r>
            <a:endParaRPr lang="en-US" altLang="ja-JP" dirty="0"/>
          </a:p>
          <a:p>
            <a:pPr lvl="1"/>
            <a:r>
              <a:rPr lang="en-US" altLang="ja-JP" dirty="0"/>
              <a:t>BG/BRP</a:t>
            </a:r>
            <a:r>
              <a:rPr lang="ja-JP" altLang="en-US"/>
              <a:t>レベルで</a:t>
            </a:r>
            <a:r>
              <a:rPr lang="en-US" altLang="ja-JP" dirty="0"/>
              <a:t>VPP</a:t>
            </a:r>
            <a:r>
              <a:rPr lang="ja-JP" altLang="en-US"/>
              <a:t>事業を行うケースも</a:t>
            </a:r>
            <a:endParaRPr lang="en-US" altLang="ja-JP" dirty="0"/>
          </a:p>
          <a:p>
            <a:pPr lvl="2"/>
            <a:r>
              <a:rPr lang="en-US" altLang="ja-JP" dirty="0"/>
              <a:t>VPP</a:t>
            </a:r>
            <a:r>
              <a:rPr lang="ja-JP" altLang="en-US"/>
              <a:t>は、需要と発電アセット（リソース）を柔軟に制御して市場取引</a:t>
            </a:r>
            <a:endParaRPr lang="en-US" altLang="ja-JP" dirty="0"/>
          </a:p>
          <a:p>
            <a:pPr lvl="2"/>
            <a:r>
              <a:rPr lang="en-US" altLang="ja-JP" dirty="0"/>
              <a:t>TSO</a:t>
            </a:r>
            <a:r>
              <a:rPr lang="ja-JP" altLang="en-US"/>
              <a:t>と</a:t>
            </a:r>
            <a:r>
              <a:rPr lang="en-US" altLang="ja-JP" dirty="0"/>
              <a:t>VPP</a:t>
            </a:r>
            <a:r>
              <a:rPr lang="ja-JP" altLang="en-US"/>
              <a:t>で協力関係</a:t>
            </a:r>
            <a:endParaRPr lang="en-US" altLang="ja-JP" dirty="0"/>
          </a:p>
          <a:p>
            <a:pPr lvl="4"/>
            <a:endParaRPr lang="en-US" altLang="ja-JP" dirty="0"/>
          </a:p>
          <a:p>
            <a:pPr lvl="3"/>
            <a:endParaRPr kumimoji="1" lang="ja-JP" altLang="en-US"/>
          </a:p>
        </p:txBody>
      </p:sp>
      <p:sp>
        <p:nvSpPr>
          <p:cNvPr id="4" name="スライド番号プレースホルダー 3">
            <a:extLst>
              <a:ext uri="{FF2B5EF4-FFF2-40B4-BE49-F238E27FC236}">
                <a16:creationId xmlns:a16="http://schemas.microsoft.com/office/drawing/2014/main" id="{54AEA7C2-5284-2B49-824D-407981178F16}"/>
              </a:ext>
            </a:extLst>
          </p:cNvPr>
          <p:cNvSpPr>
            <a:spLocks noGrp="1"/>
          </p:cNvSpPr>
          <p:nvPr>
            <p:ph type="sldNum" sz="quarter" idx="12"/>
          </p:nvPr>
        </p:nvSpPr>
        <p:spPr/>
        <p:txBody>
          <a:bodyPr/>
          <a:lstStyle/>
          <a:p>
            <a:fld id="{1F3B8331-B05F-3848-BD1F-8A7DF3663C46}" type="slidenum">
              <a:rPr kumimoji="1" lang="ja-JP" altLang="en-US" smtClean="0"/>
              <a:t>32</a:t>
            </a:fld>
            <a:endParaRPr kumimoji="1" lang="ja-JP" altLang="en-US"/>
          </a:p>
        </p:txBody>
      </p:sp>
    </p:spTree>
    <p:extLst>
      <p:ext uri="{BB962C8B-B14F-4D97-AF65-F5344CB8AC3E}">
        <p14:creationId xmlns:p14="http://schemas.microsoft.com/office/powerpoint/2010/main" val="95642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938986-2236-A048-9792-5C195960E5A3}"/>
              </a:ext>
            </a:extLst>
          </p:cNvPr>
          <p:cNvSpPr>
            <a:spLocks noGrp="1"/>
          </p:cNvSpPr>
          <p:nvPr>
            <p:ph type="title"/>
          </p:nvPr>
        </p:nvSpPr>
        <p:spPr/>
        <p:txBody>
          <a:bodyPr/>
          <a:lstStyle/>
          <a:p>
            <a:r>
              <a:rPr kumimoji="1" lang="en-US" altLang="ja-JP" dirty="0"/>
              <a:t>FIT</a:t>
            </a:r>
            <a:r>
              <a:rPr kumimoji="1" lang="ja-JP" altLang="en-US"/>
              <a:t>と市場プレミアム</a:t>
            </a:r>
            <a:r>
              <a:rPr lang="ja-JP" altLang="en-US"/>
              <a:t>・</a:t>
            </a:r>
            <a:r>
              <a:rPr lang="en-US" altLang="ja-JP" dirty="0"/>
              <a:t>FIP</a:t>
            </a:r>
            <a:endParaRPr kumimoji="1" lang="ja-JP" altLang="en-US"/>
          </a:p>
        </p:txBody>
      </p:sp>
      <p:sp>
        <p:nvSpPr>
          <p:cNvPr id="3" name="コンテンツ プレースホルダー 2">
            <a:extLst>
              <a:ext uri="{FF2B5EF4-FFF2-40B4-BE49-F238E27FC236}">
                <a16:creationId xmlns:a16="http://schemas.microsoft.com/office/drawing/2014/main" id="{BB1A7734-A260-434C-8195-6EF060CD3CCF}"/>
              </a:ext>
            </a:extLst>
          </p:cNvPr>
          <p:cNvSpPr>
            <a:spLocks noGrp="1"/>
          </p:cNvSpPr>
          <p:nvPr>
            <p:ph idx="1"/>
          </p:nvPr>
        </p:nvSpPr>
        <p:spPr/>
        <p:txBody>
          <a:bodyPr>
            <a:normAutofit fontScale="85000" lnSpcReduction="10000"/>
          </a:bodyPr>
          <a:lstStyle/>
          <a:p>
            <a:r>
              <a:rPr kumimoji="1" lang="en-US" altLang="ja-JP" dirty="0"/>
              <a:t>FIT</a:t>
            </a:r>
            <a:r>
              <a:rPr kumimoji="1" lang="ja-JP" altLang="en-US"/>
              <a:t>（</a:t>
            </a:r>
            <a:r>
              <a:rPr kumimoji="1" lang="en-US" altLang="ja-JP" dirty="0"/>
              <a:t>Feed-in Tariff</a:t>
            </a:r>
            <a:r>
              <a:rPr kumimoji="1" lang="ja-JP" altLang="en-US"/>
              <a:t>）</a:t>
            </a:r>
            <a:endParaRPr kumimoji="1" lang="en-US" altLang="ja-JP" dirty="0"/>
          </a:p>
          <a:p>
            <a:pPr lvl="1"/>
            <a:r>
              <a:rPr lang="ja-JP" altLang="en-US"/>
              <a:t>認定再エネ発電事業者は、</a:t>
            </a:r>
            <a:r>
              <a:rPr lang="en-US" altLang="ja-JP" dirty="0"/>
              <a:t>TSO</a:t>
            </a:r>
            <a:r>
              <a:rPr lang="ja-JP" altLang="en-US"/>
              <a:t>・</a:t>
            </a:r>
            <a:r>
              <a:rPr lang="en-US" altLang="ja-JP" dirty="0"/>
              <a:t>DSO</a:t>
            </a:r>
            <a:r>
              <a:rPr lang="ja-JP" altLang="en-US"/>
              <a:t>（一般送配電事業者）に固定価格で販売</a:t>
            </a:r>
            <a:endParaRPr lang="en-US" altLang="ja-JP" dirty="0"/>
          </a:p>
          <a:p>
            <a:pPr lvl="1"/>
            <a:r>
              <a:rPr lang="ja-JP" altLang="en-US"/>
              <a:t>電力販売の</a:t>
            </a:r>
            <a:r>
              <a:rPr kumimoji="1" lang="ja-JP" altLang="en-US"/>
              <a:t>流れ</a:t>
            </a:r>
            <a:endParaRPr kumimoji="1" lang="en-US" altLang="ja-JP" dirty="0"/>
          </a:p>
          <a:p>
            <a:pPr lvl="2"/>
            <a:r>
              <a:rPr kumimoji="1" lang="ja-JP" altLang="en-US"/>
              <a:t>発電事業者→</a:t>
            </a:r>
            <a:r>
              <a:rPr kumimoji="1" lang="en-US" altLang="ja-JP" dirty="0"/>
              <a:t>TSO</a:t>
            </a:r>
            <a:r>
              <a:rPr kumimoji="1" lang="ja-JP" altLang="en-US"/>
              <a:t>・</a:t>
            </a:r>
            <a:r>
              <a:rPr kumimoji="1" lang="en-US" altLang="ja-JP" dirty="0"/>
              <a:t>DSO</a:t>
            </a:r>
            <a:r>
              <a:rPr kumimoji="1" lang="ja-JP" altLang="en-US"/>
              <a:t>→卸電力取引所（</a:t>
            </a:r>
            <a:r>
              <a:rPr kumimoji="1" lang="en-US" altLang="ja-JP" dirty="0"/>
              <a:t>EPEX-SPOT</a:t>
            </a:r>
            <a:r>
              <a:rPr kumimoji="1" lang="ja-JP" altLang="en-US"/>
              <a:t>等）</a:t>
            </a:r>
            <a:endParaRPr kumimoji="1" lang="en-US" altLang="ja-JP" dirty="0"/>
          </a:p>
          <a:p>
            <a:pPr lvl="1"/>
            <a:r>
              <a:rPr lang="ja-JP" altLang="en-US"/>
              <a:t>料金の流れ</a:t>
            </a:r>
            <a:endParaRPr lang="en-US" altLang="ja-JP" dirty="0"/>
          </a:p>
          <a:p>
            <a:pPr lvl="2"/>
            <a:r>
              <a:rPr kumimoji="1" lang="ja-JP" altLang="en-US"/>
              <a:t>発電事業者←固定価格</a:t>
            </a:r>
            <a:endParaRPr kumimoji="1" lang="en-US" altLang="ja-JP" dirty="0"/>
          </a:p>
          <a:p>
            <a:r>
              <a:rPr lang="ja-JP" altLang="en-US"/>
              <a:t>市場プレミアム、</a:t>
            </a:r>
            <a:r>
              <a:rPr lang="en-US" altLang="ja-JP" dirty="0"/>
              <a:t>FIP</a:t>
            </a:r>
            <a:r>
              <a:rPr lang="ja-JP" altLang="en-US"/>
              <a:t>（</a:t>
            </a:r>
            <a:r>
              <a:rPr lang="en-US" altLang="ja-JP" dirty="0"/>
              <a:t>Feed-in Premium</a:t>
            </a:r>
            <a:r>
              <a:rPr lang="ja-JP" altLang="en-US"/>
              <a:t>）</a:t>
            </a:r>
            <a:endParaRPr lang="en-US" altLang="ja-JP" dirty="0"/>
          </a:p>
          <a:p>
            <a:pPr lvl="1"/>
            <a:r>
              <a:rPr kumimoji="1" lang="ja-JP" altLang="en-US"/>
              <a:t>認定再エネ発電事業者が</a:t>
            </a:r>
            <a:r>
              <a:rPr lang="ja-JP" altLang="en-US"/>
              <a:t>直接市場（卸電力取引所等）に販売する場合、市場価格にプレミアムを付与</a:t>
            </a:r>
            <a:endParaRPr lang="en-US" altLang="ja-JP" dirty="0"/>
          </a:p>
          <a:p>
            <a:pPr lvl="1"/>
            <a:r>
              <a:rPr lang="ja-JP" altLang="en-US"/>
              <a:t>電気販売の流れ</a:t>
            </a:r>
            <a:endParaRPr lang="en-US" altLang="ja-JP" dirty="0"/>
          </a:p>
          <a:p>
            <a:pPr lvl="2"/>
            <a:r>
              <a:rPr lang="ja-JP" altLang="en-US"/>
              <a:t>発電事業者→（直接）→卸電力取引所（</a:t>
            </a:r>
            <a:r>
              <a:rPr lang="en-US" altLang="ja-JP" dirty="0"/>
              <a:t>EPEX-SPOT</a:t>
            </a:r>
            <a:r>
              <a:rPr lang="ja-JP" altLang="en-US"/>
              <a:t>）等</a:t>
            </a:r>
            <a:endParaRPr lang="en-US" altLang="ja-JP" dirty="0"/>
          </a:p>
          <a:p>
            <a:pPr lvl="1"/>
            <a:r>
              <a:rPr lang="ja-JP" altLang="en-US"/>
              <a:t>料金の流れ</a:t>
            </a:r>
            <a:endParaRPr lang="en-US" altLang="ja-JP" dirty="0"/>
          </a:p>
          <a:p>
            <a:pPr lvl="2"/>
            <a:r>
              <a:rPr lang="ja-JP" altLang="en-US"/>
              <a:t>発電事業者←（直接）←卸電力取引所（</a:t>
            </a:r>
            <a:r>
              <a:rPr lang="en-US" altLang="ja-JP" dirty="0"/>
              <a:t>EPEX-SPOT</a:t>
            </a:r>
            <a:r>
              <a:rPr lang="ja-JP" altLang="en-US"/>
              <a:t>）等</a:t>
            </a:r>
            <a:endParaRPr lang="en-US" altLang="ja-JP" dirty="0"/>
          </a:p>
          <a:p>
            <a:pPr lvl="2"/>
            <a:r>
              <a:rPr lang="ja-JP" altLang="en-US"/>
              <a:t>発電事業者←プレミアム</a:t>
            </a:r>
            <a:endParaRPr lang="en-US" altLang="ja-JP" dirty="0"/>
          </a:p>
          <a:p>
            <a:pPr lvl="2"/>
            <a:endParaRPr lang="en-US" altLang="ja-JP" dirty="0"/>
          </a:p>
          <a:p>
            <a:pPr lvl="2"/>
            <a:endParaRPr kumimoji="1" lang="ja-JP" altLang="en-US"/>
          </a:p>
        </p:txBody>
      </p:sp>
      <p:sp>
        <p:nvSpPr>
          <p:cNvPr id="4" name="スライド番号プレースホルダー 3">
            <a:extLst>
              <a:ext uri="{FF2B5EF4-FFF2-40B4-BE49-F238E27FC236}">
                <a16:creationId xmlns:a16="http://schemas.microsoft.com/office/drawing/2014/main" id="{D421F28D-BA7A-0942-8786-4DABFADE935C}"/>
              </a:ext>
            </a:extLst>
          </p:cNvPr>
          <p:cNvSpPr>
            <a:spLocks noGrp="1"/>
          </p:cNvSpPr>
          <p:nvPr>
            <p:ph type="sldNum" sz="quarter" idx="12"/>
          </p:nvPr>
        </p:nvSpPr>
        <p:spPr/>
        <p:txBody>
          <a:bodyPr/>
          <a:lstStyle/>
          <a:p>
            <a:fld id="{1F3B8331-B05F-3848-BD1F-8A7DF3663C46}" type="slidenum">
              <a:rPr kumimoji="1" lang="ja-JP" altLang="en-US" smtClean="0"/>
              <a:t>3</a:t>
            </a:fld>
            <a:endParaRPr kumimoji="1" lang="ja-JP" altLang="en-US"/>
          </a:p>
        </p:txBody>
      </p:sp>
    </p:spTree>
    <p:extLst>
      <p:ext uri="{BB962C8B-B14F-4D97-AF65-F5344CB8AC3E}">
        <p14:creationId xmlns:p14="http://schemas.microsoft.com/office/powerpoint/2010/main" val="37961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710244-3E3E-DF4F-9E2B-802B3765A3D8}"/>
              </a:ext>
            </a:extLst>
          </p:cNvPr>
          <p:cNvSpPr>
            <a:spLocks noGrp="1"/>
          </p:cNvSpPr>
          <p:nvPr>
            <p:ph type="title"/>
          </p:nvPr>
        </p:nvSpPr>
        <p:spPr/>
        <p:txBody>
          <a:bodyPr/>
          <a:lstStyle/>
          <a:p>
            <a:r>
              <a:rPr kumimoji="1" lang="ja-JP" altLang="en-US"/>
              <a:t>直接市場取引とアグリゲーター、直接市場家、</a:t>
            </a:r>
            <a:r>
              <a:rPr kumimoji="1" lang="en-US" altLang="ja-JP" dirty="0"/>
              <a:t>VPP</a:t>
            </a:r>
            <a:endParaRPr kumimoji="1" lang="ja-JP" altLang="en-US"/>
          </a:p>
        </p:txBody>
      </p:sp>
      <p:sp>
        <p:nvSpPr>
          <p:cNvPr id="3" name="コンテンツ プレースホルダー 2">
            <a:extLst>
              <a:ext uri="{FF2B5EF4-FFF2-40B4-BE49-F238E27FC236}">
                <a16:creationId xmlns:a16="http://schemas.microsoft.com/office/drawing/2014/main" id="{2664E65F-97E5-4E40-883C-A69CA54DF33C}"/>
              </a:ext>
            </a:extLst>
          </p:cNvPr>
          <p:cNvSpPr>
            <a:spLocks noGrp="1"/>
          </p:cNvSpPr>
          <p:nvPr>
            <p:ph idx="1"/>
          </p:nvPr>
        </p:nvSpPr>
        <p:spPr/>
        <p:txBody>
          <a:bodyPr/>
          <a:lstStyle/>
          <a:p>
            <a:r>
              <a:rPr kumimoji="1" lang="en-US" altLang="ja-JP" dirty="0"/>
              <a:t>FIT</a:t>
            </a:r>
            <a:r>
              <a:rPr kumimoji="1" lang="ja-JP" altLang="en-US"/>
              <a:t>時代の再エネ発電所</a:t>
            </a:r>
            <a:endParaRPr kumimoji="1" lang="en-US" altLang="ja-JP" dirty="0"/>
          </a:p>
          <a:p>
            <a:pPr lvl="1"/>
            <a:r>
              <a:rPr kumimoji="1" lang="ja-JP" altLang="en-US"/>
              <a:t>固定価格で</a:t>
            </a:r>
            <a:r>
              <a:rPr kumimoji="1" lang="en-US" altLang="ja-JP" dirty="0"/>
              <a:t>TSO</a:t>
            </a:r>
            <a:r>
              <a:rPr kumimoji="1" lang="ja-JP" altLang="en-US"/>
              <a:t>・</a:t>
            </a:r>
            <a:r>
              <a:rPr kumimoji="1" lang="en-US" altLang="ja-JP" dirty="0"/>
              <a:t>DSO</a:t>
            </a:r>
            <a:r>
              <a:rPr kumimoji="1" lang="ja-JP" altLang="en-US"/>
              <a:t>が買取してくれた</a:t>
            </a:r>
            <a:endParaRPr kumimoji="1" lang="en-US" altLang="ja-JP" dirty="0"/>
          </a:p>
          <a:p>
            <a:pPr lvl="1"/>
            <a:r>
              <a:rPr lang="ja-JP" altLang="en-US"/>
              <a:t>電力の直接卸市場取引に慣れていない</a:t>
            </a:r>
            <a:endParaRPr lang="en-US" altLang="ja-JP" dirty="0"/>
          </a:p>
          <a:p>
            <a:pPr lvl="1"/>
            <a:r>
              <a:rPr lang="ja-JP" altLang="en-US"/>
              <a:t>従来型発電所と比較して、小規模分散型</a:t>
            </a:r>
            <a:endParaRPr lang="en-US" altLang="ja-JP" dirty="0"/>
          </a:p>
          <a:p>
            <a:pPr lvl="1"/>
            <a:r>
              <a:rPr kumimoji="1" lang="ja-JP" altLang="en-US"/>
              <a:t>直接市場取引に参入するハードルが高い</a:t>
            </a:r>
            <a:endParaRPr kumimoji="1" lang="en-US" altLang="ja-JP" dirty="0"/>
          </a:p>
          <a:p>
            <a:pPr lvl="1"/>
            <a:endParaRPr kumimoji="1" lang="en-US" altLang="ja-JP" dirty="0"/>
          </a:p>
          <a:p>
            <a:r>
              <a:rPr kumimoji="1" lang="ja-JP" altLang="en-US"/>
              <a:t>再エネの直接市場取引を行うための新たなプレーヤー</a:t>
            </a:r>
            <a:endParaRPr kumimoji="1" lang="en-US" altLang="ja-JP" dirty="0"/>
          </a:p>
          <a:p>
            <a:pPr lvl="1"/>
            <a:r>
              <a:rPr kumimoji="1" lang="ja-JP" altLang="en-US"/>
              <a:t>卸電力取引所や需給調整市場</a:t>
            </a:r>
            <a:endParaRPr kumimoji="1" lang="en-US" altLang="ja-JP" dirty="0"/>
          </a:p>
          <a:p>
            <a:pPr lvl="1"/>
            <a:r>
              <a:rPr lang="ja-JP" altLang="en-US"/>
              <a:t>アグリゲーター、直接市場家、</a:t>
            </a:r>
            <a:r>
              <a:rPr lang="en-US" altLang="ja-JP" dirty="0"/>
              <a:t>VPP</a:t>
            </a:r>
            <a:r>
              <a:rPr lang="ja-JP" altLang="en-US"/>
              <a:t>（</a:t>
            </a:r>
            <a:r>
              <a:rPr lang="en-US" altLang="ja-JP" dirty="0"/>
              <a:t>Virtual Power Plant: </a:t>
            </a:r>
            <a:r>
              <a:rPr lang="ja-JP" altLang="en-US"/>
              <a:t>仮想発電所）が多数生まれる</a:t>
            </a:r>
            <a:endParaRPr kumimoji="1" lang="en-US" altLang="ja-JP" dirty="0"/>
          </a:p>
          <a:p>
            <a:pPr lvl="1"/>
            <a:endParaRPr kumimoji="1" lang="en-US" altLang="ja-JP" dirty="0"/>
          </a:p>
          <a:p>
            <a:pPr lvl="1"/>
            <a:endParaRPr kumimoji="1" lang="en-US" altLang="ja-JP" dirty="0"/>
          </a:p>
          <a:p>
            <a:pPr lvl="1"/>
            <a:endParaRPr lang="en-US" altLang="ja-JP" dirty="0"/>
          </a:p>
        </p:txBody>
      </p:sp>
      <p:sp>
        <p:nvSpPr>
          <p:cNvPr id="4" name="スライド番号プレースホルダー 3">
            <a:extLst>
              <a:ext uri="{FF2B5EF4-FFF2-40B4-BE49-F238E27FC236}">
                <a16:creationId xmlns:a16="http://schemas.microsoft.com/office/drawing/2014/main" id="{C7FB51DF-AB27-1843-9121-5C66A8A46F84}"/>
              </a:ext>
            </a:extLst>
          </p:cNvPr>
          <p:cNvSpPr>
            <a:spLocks noGrp="1"/>
          </p:cNvSpPr>
          <p:nvPr>
            <p:ph type="sldNum" sz="quarter" idx="12"/>
          </p:nvPr>
        </p:nvSpPr>
        <p:spPr/>
        <p:txBody>
          <a:bodyPr/>
          <a:lstStyle/>
          <a:p>
            <a:fld id="{1F3B8331-B05F-3848-BD1F-8A7DF3663C46}" type="slidenum">
              <a:rPr kumimoji="1" lang="ja-JP" altLang="en-US" smtClean="0"/>
              <a:t>4</a:t>
            </a:fld>
            <a:endParaRPr kumimoji="1" lang="ja-JP" altLang="en-US"/>
          </a:p>
        </p:txBody>
      </p:sp>
    </p:spTree>
    <p:extLst>
      <p:ext uri="{BB962C8B-B14F-4D97-AF65-F5344CB8AC3E}">
        <p14:creationId xmlns:p14="http://schemas.microsoft.com/office/powerpoint/2010/main" val="306803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ECAB3D-2BC7-C840-8DFA-C07943171994}"/>
              </a:ext>
            </a:extLst>
          </p:cNvPr>
          <p:cNvSpPr>
            <a:spLocks noGrp="1"/>
          </p:cNvSpPr>
          <p:nvPr>
            <p:ph type="title"/>
          </p:nvPr>
        </p:nvSpPr>
        <p:spPr>
          <a:xfrm>
            <a:off x="750065" y="2744768"/>
            <a:ext cx="10515600" cy="1325563"/>
          </a:xfrm>
          <a:noFill/>
          <a:ln>
            <a:solidFill>
              <a:schemeClr val="accent1"/>
            </a:solidFill>
          </a:ln>
        </p:spPr>
        <p:txBody>
          <a:bodyPr>
            <a:normAutofit/>
          </a:bodyPr>
          <a:lstStyle/>
          <a:p>
            <a:r>
              <a:rPr lang="en-US" altLang="ja-JP" dirty="0"/>
              <a:t>2.</a:t>
            </a:r>
            <a:r>
              <a:rPr lang="ja-JP" altLang="en-US"/>
              <a:t>ドイツにおける再エネ市場統合政策（</a:t>
            </a:r>
            <a:r>
              <a:rPr lang="en-US" altLang="ja-JP" dirty="0"/>
              <a:t>EEG2012</a:t>
            </a:r>
            <a:r>
              <a:rPr lang="ja-JP" altLang="en-US"/>
              <a:t>、</a:t>
            </a:r>
            <a:r>
              <a:rPr lang="en-US" altLang="ja-JP" dirty="0"/>
              <a:t>2014</a:t>
            </a:r>
            <a:r>
              <a:rPr lang="ja-JP" altLang="en-US"/>
              <a:t>）　</a:t>
            </a:r>
            <a:endParaRPr kumimoji="1" lang="ja-JP" altLang="en-US" dirty="0"/>
          </a:p>
        </p:txBody>
      </p:sp>
      <p:sp>
        <p:nvSpPr>
          <p:cNvPr id="3" name="スライド番号プレースホルダー 2">
            <a:extLst>
              <a:ext uri="{FF2B5EF4-FFF2-40B4-BE49-F238E27FC236}">
                <a16:creationId xmlns:a16="http://schemas.microsoft.com/office/drawing/2014/main" id="{08093497-55B2-164D-B969-B4A409BD23E6}"/>
              </a:ext>
            </a:extLst>
          </p:cNvPr>
          <p:cNvSpPr>
            <a:spLocks noGrp="1"/>
          </p:cNvSpPr>
          <p:nvPr>
            <p:ph type="sldNum" sz="quarter" idx="12"/>
          </p:nvPr>
        </p:nvSpPr>
        <p:spPr/>
        <p:txBody>
          <a:bodyPr/>
          <a:lstStyle/>
          <a:p>
            <a:fld id="{1F3B8331-B05F-3848-BD1F-8A7DF3663C46}" type="slidenum">
              <a:rPr kumimoji="1" lang="ja-JP" altLang="en-US" smtClean="0"/>
              <a:t>5</a:t>
            </a:fld>
            <a:endParaRPr kumimoji="1" lang="ja-JP" altLang="en-US"/>
          </a:p>
        </p:txBody>
      </p:sp>
    </p:spTree>
    <p:extLst>
      <p:ext uri="{BB962C8B-B14F-4D97-AF65-F5344CB8AC3E}">
        <p14:creationId xmlns:p14="http://schemas.microsoft.com/office/powerpoint/2010/main" val="267848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973A7F-411F-6848-9B9C-C3549DCCF1A6}"/>
              </a:ext>
            </a:extLst>
          </p:cNvPr>
          <p:cNvSpPr>
            <a:spLocks noGrp="1"/>
          </p:cNvSpPr>
          <p:nvPr>
            <p:ph type="title"/>
          </p:nvPr>
        </p:nvSpPr>
        <p:spPr/>
        <p:txBody>
          <a:bodyPr/>
          <a:lstStyle/>
          <a:p>
            <a:r>
              <a:rPr lang="en-US" altLang="ja-JP" dirty="0"/>
              <a:t>2.1 EEG2012</a:t>
            </a:r>
            <a:r>
              <a:rPr lang="ja-JP" altLang="en-US"/>
              <a:t>における市場プレミアム制度</a:t>
            </a:r>
            <a:endParaRPr kumimoji="1" lang="ja-JP" altLang="en-US"/>
          </a:p>
        </p:txBody>
      </p:sp>
      <p:sp>
        <p:nvSpPr>
          <p:cNvPr id="4" name="スライド番号プレースホルダー 3">
            <a:extLst>
              <a:ext uri="{FF2B5EF4-FFF2-40B4-BE49-F238E27FC236}">
                <a16:creationId xmlns:a16="http://schemas.microsoft.com/office/drawing/2014/main" id="{3B463DAE-FFED-284D-A0AD-802141073DBF}"/>
              </a:ext>
            </a:extLst>
          </p:cNvPr>
          <p:cNvSpPr>
            <a:spLocks noGrp="1"/>
          </p:cNvSpPr>
          <p:nvPr>
            <p:ph type="sldNum" sz="quarter" idx="12"/>
          </p:nvPr>
        </p:nvSpPr>
        <p:spPr/>
        <p:txBody>
          <a:bodyPr/>
          <a:lstStyle/>
          <a:p>
            <a:fld id="{1F3B8331-B05F-3848-BD1F-8A7DF3663C46}" type="slidenum">
              <a:rPr kumimoji="1" lang="ja-JP" altLang="en-US" smtClean="0"/>
              <a:t>6</a:t>
            </a:fld>
            <a:endParaRPr kumimoji="1" lang="ja-JP" altLang="en-US"/>
          </a:p>
        </p:txBody>
      </p:sp>
      <p:pic>
        <p:nvPicPr>
          <p:cNvPr id="5" name="コンテンツ プレースホルダー 4">
            <a:extLst>
              <a:ext uri="{FF2B5EF4-FFF2-40B4-BE49-F238E27FC236}">
                <a16:creationId xmlns:a16="http://schemas.microsoft.com/office/drawing/2014/main" id="{77CC0F45-C1D9-6D4B-88A0-A6F3438D41EE}"/>
              </a:ext>
            </a:extLst>
          </p:cNvPr>
          <p:cNvPicPr>
            <a:picLocks noGrp="1"/>
          </p:cNvPicPr>
          <p:nvPr>
            <p:ph idx="1"/>
          </p:nvPr>
        </p:nvPicPr>
        <p:blipFill>
          <a:blip r:embed="rId2"/>
          <a:stretch>
            <a:fillRect/>
          </a:stretch>
        </p:blipFill>
        <p:spPr>
          <a:xfrm>
            <a:off x="1810870" y="1299881"/>
            <a:ext cx="8570259" cy="4904068"/>
          </a:xfrm>
          <a:prstGeom prst="rect">
            <a:avLst/>
          </a:prstGeom>
        </p:spPr>
      </p:pic>
      <p:sp>
        <p:nvSpPr>
          <p:cNvPr id="6" name="テキスト ボックス 5">
            <a:extLst>
              <a:ext uri="{FF2B5EF4-FFF2-40B4-BE49-F238E27FC236}">
                <a16:creationId xmlns:a16="http://schemas.microsoft.com/office/drawing/2014/main" id="{CF4D6D65-189A-DE4F-AEAD-0CD390C275BD}"/>
              </a:ext>
            </a:extLst>
          </p:cNvPr>
          <p:cNvSpPr txBox="1"/>
          <p:nvPr/>
        </p:nvSpPr>
        <p:spPr>
          <a:xfrm>
            <a:off x="7207624" y="6352143"/>
            <a:ext cx="3854823" cy="369332"/>
          </a:xfrm>
          <a:prstGeom prst="rect">
            <a:avLst/>
          </a:prstGeom>
          <a:noFill/>
        </p:spPr>
        <p:txBody>
          <a:bodyPr wrap="square" rtlCol="0">
            <a:spAutoFit/>
          </a:bodyPr>
          <a:lstStyle/>
          <a:p>
            <a:r>
              <a:rPr lang="ja-JP" altLang="ja-JP"/>
              <a:t>出所：</a:t>
            </a:r>
            <a:r>
              <a:rPr lang="en-US" altLang="ja-JP" dirty="0"/>
              <a:t>Gawel and </a:t>
            </a:r>
            <a:r>
              <a:rPr lang="en-US" altLang="ja-JP" dirty="0" err="1"/>
              <a:t>Purkus</a:t>
            </a:r>
            <a:r>
              <a:rPr lang="en-US" altLang="ja-JP" dirty="0"/>
              <a:t> (2013)</a:t>
            </a:r>
            <a:r>
              <a:rPr lang="ja-JP" altLang="ja-JP"/>
              <a:t> </a:t>
            </a:r>
            <a:endParaRPr kumimoji="1" lang="ja-JP" altLang="en-US"/>
          </a:p>
        </p:txBody>
      </p:sp>
    </p:spTree>
    <p:extLst>
      <p:ext uri="{BB962C8B-B14F-4D97-AF65-F5344CB8AC3E}">
        <p14:creationId xmlns:p14="http://schemas.microsoft.com/office/powerpoint/2010/main" val="1921271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5FEE88-838B-7F48-88E1-452E856B1F4D}"/>
              </a:ext>
            </a:extLst>
          </p:cNvPr>
          <p:cNvSpPr>
            <a:spLocks noGrp="1"/>
          </p:cNvSpPr>
          <p:nvPr>
            <p:ph type="title"/>
          </p:nvPr>
        </p:nvSpPr>
        <p:spPr/>
        <p:txBody>
          <a:bodyPr/>
          <a:lstStyle/>
          <a:p>
            <a:r>
              <a:rPr kumimoji="1" lang="ja-JP" altLang="en-US"/>
              <a:t>市場プレミアムの内訳</a:t>
            </a:r>
          </a:p>
        </p:txBody>
      </p:sp>
      <p:sp>
        <p:nvSpPr>
          <p:cNvPr id="3" name="コンテンツ プレースホルダー 2">
            <a:extLst>
              <a:ext uri="{FF2B5EF4-FFF2-40B4-BE49-F238E27FC236}">
                <a16:creationId xmlns:a16="http://schemas.microsoft.com/office/drawing/2014/main" id="{83B3B2F2-2F53-C940-82DF-381006D76E7E}"/>
              </a:ext>
            </a:extLst>
          </p:cNvPr>
          <p:cNvSpPr>
            <a:spLocks noGrp="1"/>
          </p:cNvSpPr>
          <p:nvPr>
            <p:ph idx="1"/>
          </p:nvPr>
        </p:nvSpPr>
        <p:spPr/>
        <p:txBody>
          <a:bodyPr>
            <a:normAutofit lnSpcReduction="10000"/>
          </a:bodyPr>
          <a:lstStyle/>
          <a:p>
            <a:r>
              <a:rPr kumimoji="1" lang="en-US" altLang="ja-JP" dirty="0"/>
              <a:t>EEG2012</a:t>
            </a:r>
            <a:r>
              <a:rPr kumimoji="1" lang="ja-JP" altLang="en-US"/>
              <a:t>の期間</a:t>
            </a:r>
            <a:endParaRPr kumimoji="1" lang="en-US" altLang="ja-JP" dirty="0"/>
          </a:p>
          <a:p>
            <a:pPr lvl="1"/>
            <a:r>
              <a:rPr lang="ja-JP" altLang="en-US"/>
              <a:t>再エネ発電事業者は、</a:t>
            </a:r>
            <a:r>
              <a:rPr lang="en-US" altLang="ja-JP" dirty="0"/>
              <a:t>FIT</a:t>
            </a:r>
            <a:r>
              <a:rPr lang="ja-JP" altLang="en-US"/>
              <a:t>か市場プレミアムを選ぶことができた</a:t>
            </a:r>
            <a:endParaRPr lang="en-US" altLang="ja-JP" dirty="0"/>
          </a:p>
          <a:p>
            <a:pPr lvl="2"/>
            <a:r>
              <a:rPr kumimoji="1" lang="en-US" altLang="ja-JP" dirty="0"/>
              <a:t>FIT</a:t>
            </a:r>
            <a:r>
              <a:rPr kumimoji="1" lang="ja-JP" altLang="en-US"/>
              <a:t>：固定価格買取</a:t>
            </a:r>
            <a:endParaRPr kumimoji="1" lang="en-US" altLang="ja-JP" dirty="0"/>
          </a:p>
          <a:p>
            <a:pPr lvl="2"/>
            <a:r>
              <a:rPr lang="ja-JP" altLang="en-US"/>
              <a:t>市場プレミアム：月次ベースの変動型市場プレミアムを受け取る</a:t>
            </a:r>
            <a:endParaRPr lang="en-US" altLang="ja-JP" dirty="0"/>
          </a:p>
          <a:p>
            <a:pPr lvl="1"/>
            <a:r>
              <a:rPr kumimoji="1" lang="ja-JP" altLang="en-US"/>
              <a:t>いずれも、優先系統アクセスルールの恩恵はそのまま</a:t>
            </a:r>
            <a:endParaRPr kumimoji="1" lang="en-US" altLang="ja-JP" dirty="0"/>
          </a:p>
          <a:p>
            <a:r>
              <a:rPr lang="ja-JP" altLang="en-US"/>
              <a:t>市場プレミアム価格（</a:t>
            </a:r>
            <a:r>
              <a:rPr lang="en-US" altLang="ja-JP" dirty="0"/>
              <a:t>MPR</a:t>
            </a:r>
            <a:r>
              <a:rPr lang="en-US" altLang="ja-JP" baseline="-25000" dirty="0"/>
              <a:t>NET</a:t>
            </a:r>
            <a:r>
              <a:rPr lang="en-US" altLang="ja-JP" dirty="0"/>
              <a:t>)</a:t>
            </a:r>
            <a:endParaRPr lang="en-US" altLang="ja-JP" baseline="-25000" dirty="0"/>
          </a:p>
          <a:p>
            <a:pPr lvl="1"/>
            <a:r>
              <a:rPr lang="en-US" altLang="ja-JP" dirty="0"/>
              <a:t>MPR</a:t>
            </a:r>
            <a:r>
              <a:rPr lang="en-US" altLang="ja-JP" baseline="-25000" dirty="0"/>
              <a:t>NET</a:t>
            </a:r>
            <a:r>
              <a:rPr lang="en-US" altLang="ja-JP" dirty="0"/>
              <a:t>=FIT</a:t>
            </a:r>
            <a:r>
              <a:rPr kumimoji="1" lang="ja-JP" altLang="en-US"/>
              <a:t>価格</a:t>
            </a:r>
            <a:r>
              <a:rPr kumimoji="1" lang="en-US" altLang="ja-JP" dirty="0"/>
              <a:t>-MV(</a:t>
            </a:r>
            <a:r>
              <a:rPr kumimoji="1" lang="ja-JP" altLang="en-US"/>
              <a:t>市場価格）</a:t>
            </a:r>
            <a:endParaRPr kumimoji="1" lang="en-US" altLang="ja-JP" dirty="0"/>
          </a:p>
          <a:p>
            <a:r>
              <a:rPr lang="ja-JP" altLang="en-US"/>
              <a:t>さらに、管理プレミアム（</a:t>
            </a:r>
            <a:r>
              <a:rPr lang="en-US" altLang="ja-JP" dirty="0"/>
              <a:t>MMP</a:t>
            </a:r>
            <a:r>
              <a:rPr lang="ja-JP" altLang="en-US"/>
              <a:t>）が上乗せ</a:t>
            </a:r>
            <a:endParaRPr lang="en-US" altLang="ja-JP" dirty="0"/>
          </a:p>
          <a:p>
            <a:pPr lvl="1"/>
            <a:r>
              <a:rPr kumimoji="1" lang="ja-JP" altLang="en-US"/>
              <a:t>実際の発電が、予測から外れた時に発生する、バランシングコスト</a:t>
            </a:r>
            <a:endParaRPr kumimoji="1" lang="en-US" altLang="ja-JP" dirty="0"/>
          </a:p>
          <a:p>
            <a:pPr lvl="1"/>
            <a:r>
              <a:rPr kumimoji="1" lang="ja-JP" altLang="en-US"/>
              <a:t>直接市場取引を取り扱うためのコスト</a:t>
            </a:r>
            <a:endParaRPr kumimoji="1" lang="en-US" altLang="ja-JP" dirty="0"/>
          </a:p>
          <a:p>
            <a:pPr marL="457200" lvl="1" indent="0">
              <a:buNone/>
            </a:pPr>
            <a:r>
              <a:rPr lang="ja-JP" altLang="en-US"/>
              <a:t>をカバー</a:t>
            </a:r>
            <a:endParaRPr kumimoji="1" lang="en-US" altLang="ja-JP" dirty="0"/>
          </a:p>
          <a:p>
            <a:pPr lvl="1"/>
            <a:endParaRPr kumimoji="1" lang="ja-JP" altLang="en-US"/>
          </a:p>
        </p:txBody>
      </p:sp>
      <p:sp>
        <p:nvSpPr>
          <p:cNvPr id="4" name="スライド番号プレースホルダー 3">
            <a:extLst>
              <a:ext uri="{FF2B5EF4-FFF2-40B4-BE49-F238E27FC236}">
                <a16:creationId xmlns:a16="http://schemas.microsoft.com/office/drawing/2014/main" id="{43D0C1D3-21CF-8745-947F-42A7DD1AB71C}"/>
              </a:ext>
            </a:extLst>
          </p:cNvPr>
          <p:cNvSpPr>
            <a:spLocks noGrp="1"/>
          </p:cNvSpPr>
          <p:nvPr>
            <p:ph type="sldNum" sz="quarter" idx="12"/>
          </p:nvPr>
        </p:nvSpPr>
        <p:spPr/>
        <p:txBody>
          <a:bodyPr/>
          <a:lstStyle/>
          <a:p>
            <a:fld id="{1F3B8331-B05F-3848-BD1F-8A7DF3663C46}" type="slidenum">
              <a:rPr kumimoji="1" lang="ja-JP" altLang="en-US" smtClean="0"/>
              <a:t>7</a:t>
            </a:fld>
            <a:endParaRPr kumimoji="1" lang="ja-JP" altLang="en-US"/>
          </a:p>
        </p:txBody>
      </p:sp>
    </p:spTree>
    <p:extLst>
      <p:ext uri="{BB962C8B-B14F-4D97-AF65-F5344CB8AC3E}">
        <p14:creationId xmlns:p14="http://schemas.microsoft.com/office/powerpoint/2010/main" val="698492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465894-B851-9340-81EF-1E36626742C3}"/>
              </a:ext>
            </a:extLst>
          </p:cNvPr>
          <p:cNvSpPr>
            <a:spLocks noGrp="1"/>
          </p:cNvSpPr>
          <p:nvPr>
            <p:ph type="title"/>
          </p:nvPr>
        </p:nvSpPr>
        <p:spPr/>
        <p:txBody>
          <a:bodyPr/>
          <a:lstStyle/>
          <a:p>
            <a:r>
              <a:rPr kumimoji="1" lang="en-US" altLang="ja-JP" dirty="0"/>
              <a:t>EEG2012</a:t>
            </a:r>
            <a:r>
              <a:rPr kumimoji="1" lang="ja-JP" altLang="en-US"/>
              <a:t>における管理プレミアム（</a:t>
            </a:r>
            <a:r>
              <a:rPr kumimoji="1" lang="en-US" altLang="ja-JP" dirty="0"/>
              <a:t>MMP)</a:t>
            </a:r>
            <a:r>
              <a:rPr kumimoji="1" lang="ja-JP" altLang="en-US"/>
              <a:t>料金</a:t>
            </a:r>
          </a:p>
        </p:txBody>
      </p:sp>
      <p:sp>
        <p:nvSpPr>
          <p:cNvPr id="4" name="スライド番号プレースホルダー 3">
            <a:extLst>
              <a:ext uri="{FF2B5EF4-FFF2-40B4-BE49-F238E27FC236}">
                <a16:creationId xmlns:a16="http://schemas.microsoft.com/office/drawing/2014/main" id="{F05A6131-E198-4542-A1E0-54A4015ED638}"/>
              </a:ext>
            </a:extLst>
          </p:cNvPr>
          <p:cNvSpPr>
            <a:spLocks noGrp="1"/>
          </p:cNvSpPr>
          <p:nvPr>
            <p:ph type="sldNum" sz="quarter" idx="12"/>
          </p:nvPr>
        </p:nvSpPr>
        <p:spPr/>
        <p:txBody>
          <a:bodyPr/>
          <a:lstStyle/>
          <a:p>
            <a:fld id="{1F3B8331-B05F-3848-BD1F-8A7DF3663C46}" type="slidenum">
              <a:rPr kumimoji="1" lang="ja-JP" altLang="en-US" smtClean="0"/>
              <a:t>8</a:t>
            </a:fld>
            <a:endParaRPr kumimoji="1" lang="ja-JP" altLang="en-US"/>
          </a:p>
        </p:txBody>
      </p:sp>
      <p:pic>
        <p:nvPicPr>
          <p:cNvPr id="5" name="コンテンツ プレースホルダー 4">
            <a:extLst>
              <a:ext uri="{FF2B5EF4-FFF2-40B4-BE49-F238E27FC236}">
                <a16:creationId xmlns:a16="http://schemas.microsoft.com/office/drawing/2014/main" id="{7784F702-3F0F-4B4C-B085-7B23854C0E14}"/>
              </a:ext>
            </a:extLst>
          </p:cNvPr>
          <p:cNvPicPr>
            <a:picLocks noGrp="1"/>
          </p:cNvPicPr>
          <p:nvPr>
            <p:ph idx="1"/>
          </p:nvPr>
        </p:nvPicPr>
        <p:blipFill>
          <a:blip r:embed="rId2"/>
          <a:stretch>
            <a:fillRect/>
          </a:stretch>
        </p:blipFill>
        <p:spPr>
          <a:xfrm>
            <a:off x="838200" y="2150695"/>
            <a:ext cx="10515600" cy="3737235"/>
          </a:xfrm>
          <a:prstGeom prst="rect">
            <a:avLst/>
          </a:prstGeom>
        </p:spPr>
      </p:pic>
      <p:sp>
        <p:nvSpPr>
          <p:cNvPr id="6" name="テキスト ボックス 5">
            <a:extLst>
              <a:ext uri="{FF2B5EF4-FFF2-40B4-BE49-F238E27FC236}">
                <a16:creationId xmlns:a16="http://schemas.microsoft.com/office/drawing/2014/main" id="{9F6FA1E7-5D3A-954F-B349-4B03C1EAAF24}"/>
              </a:ext>
            </a:extLst>
          </p:cNvPr>
          <p:cNvSpPr txBox="1"/>
          <p:nvPr/>
        </p:nvSpPr>
        <p:spPr>
          <a:xfrm>
            <a:off x="6562166" y="6352143"/>
            <a:ext cx="4500282" cy="369332"/>
          </a:xfrm>
          <a:prstGeom prst="rect">
            <a:avLst/>
          </a:prstGeom>
          <a:noFill/>
        </p:spPr>
        <p:txBody>
          <a:bodyPr wrap="square" rtlCol="0">
            <a:spAutoFit/>
          </a:bodyPr>
          <a:lstStyle/>
          <a:p>
            <a:r>
              <a:rPr lang="ja-JP" altLang="ja-JP"/>
              <a:t>出所：</a:t>
            </a:r>
            <a:r>
              <a:rPr lang="en-US" altLang="ja-JP" dirty="0"/>
              <a:t>Gawel and </a:t>
            </a:r>
            <a:r>
              <a:rPr lang="en-US" altLang="ja-JP" dirty="0" err="1"/>
              <a:t>Purkus</a:t>
            </a:r>
            <a:r>
              <a:rPr lang="en-US" altLang="ja-JP" dirty="0"/>
              <a:t> (2013)</a:t>
            </a:r>
            <a:r>
              <a:rPr lang="ja-JP" altLang="en-US"/>
              <a:t>より作成</a:t>
            </a:r>
            <a:r>
              <a:rPr lang="ja-JP" altLang="ja-JP"/>
              <a:t> </a:t>
            </a:r>
            <a:endParaRPr kumimoji="1" lang="ja-JP" altLang="en-US"/>
          </a:p>
        </p:txBody>
      </p:sp>
    </p:spTree>
    <p:extLst>
      <p:ext uri="{BB962C8B-B14F-4D97-AF65-F5344CB8AC3E}">
        <p14:creationId xmlns:p14="http://schemas.microsoft.com/office/powerpoint/2010/main" val="242625143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942</TotalTime>
  <Words>2631</Words>
  <Application>Microsoft Macintosh PowerPoint</Application>
  <PresentationFormat>ワイド画面</PresentationFormat>
  <Paragraphs>336</Paragraphs>
  <Slides>33</Slides>
  <Notes>8</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33</vt:i4>
      </vt:variant>
    </vt:vector>
  </HeadingPairs>
  <TitlesOfParts>
    <vt:vector size="37" baseType="lpstr">
      <vt:lpstr>游ゴシック</vt:lpstr>
      <vt:lpstr>游ゴシック Light</vt:lpstr>
      <vt:lpstr>Arial</vt:lpstr>
      <vt:lpstr>Office テーマ</vt:lpstr>
      <vt:lpstr>アグリゲーターと直接市場家/VPP －ドイツにおける再エネ市場統合を中心に－</vt:lpstr>
      <vt:lpstr>アジェンダ</vt:lpstr>
      <vt:lpstr>1.　はじめに</vt:lpstr>
      <vt:lpstr>FITと市場プレミアム・FIP</vt:lpstr>
      <vt:lpstr>直接市場取引とアグリゲーター、直接市場家、VPP</vt:lpstr>
      <vt:lpstr>2.ドイツにおける再エネ市場統合政策（EEG2012、2014）　</vt:lpstr>
      <vt:lpstr>2.1 EEG2012における市場プレミアム制度</vt:lpstr>
      <vt:lpstr>市場プレミアムの内訳</vt:lpstr>
      <vt:lpstr>EEG2012における管理プレミアム（MMP)料金</vt:lpstr>
      <vt:lpstr>2.2 ドイツの市場プレミアム制度の目的</vt:lpstr>
      <vt:lpstr>直接市場取引</vt:lpstr>
      <vt:lpstr>変動性電源にとっての直接市場取引</vt:lpstr>
      <vt:lpstr>2.3 EEG2012の市場プレミアムの成果</vt:lpstr>
      <vt:lpstr>市場プレミアム制度による導入容量（2012-2014）</vt:lpstr>
      <vt:lpstr>EEG対象のうち、直接市場取引の容量シェア（2014年4月）</vt:lpstr>
      <vt:lpstr>2.4 再エネ電源の効率的な市場、直接市場家と管理プレミアム</vt:lpstr>
      <vt:lpstr>直接市場家（電力トレーダー）</vt:lpstr>
      <vt:lpstr>直接市場家の役割</vt:lpstr>
      <vt:lpstr>管理プレミアム（MMP)の削減</vt:lpstr>
      <vt:lpstr>VPP（仮想発電所）ネットワーク</vt:lpstr>
      <vt:lpstr>2.5 需要志向の再エネ発電と柔軟性に対するインセンティブ</vt:lpstr>
      <vt:lpstr>変動性再エネ電源の柔軟性</vt:lpstr>
      <vt:lpstr>ディスパッチ可能な再エネ電源の柔軟性</vt:lpstr>
      <vt:lpstr>柔軟性プレミアム（FPR）の概念図</vt:lpstr>
      <vt:lpstr>2.6 EEG2014の下での市場プレミアム </vt:lpstr>
      <vt:lpstr>EEG2014の影響</vt:lpstr>
      <vt:lpstr>3. ドイツにおけるBG/BRP　</vt:lpstr>
      <vt:lpstr>BRP(BKV)とBG、TSO</vt:lpstr>
      <vt:lpstr>BGマネジメント</vt:lpstr>
      <vt:lpstr>4. アグリゲーターとVPP</vt:lpstr>
      <vt:lpstr>今日のアグリゲーター、VPPの概観</vt:lpstr>
      <vt:lpstr>VPP構築による電力セクター変革への貢献</vt:lpstr>
      <vt:lpstr>5. 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電力市場に分散型電力と柔軟性を供給するVPP（バーチャル発電所）</dc:title>
  <dc:creator>T N</dc:creator>
  <cp:lastModifiedBy>Takuo Nakayama</cp:lastModifiedBy>
  <cp:revision>118</cp:revision>
  <dcterms:created xsi:type="dcterms:W3CDTF">2018-03-11T10:48:57Z</dcterms:created>
  <dcterms:modified xsi:type="dcterms:W3CDTF">2021-03-01T05:09:42Z</dcterms:modified>
</cp:coreProperties>
</file>